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96"/>
  </p:notesMasterIdLst>
  <p:handoutMasterIdLst>
    <p:handoutMasterId r:id="rId97"/>
  </p:handoutMasterIdLst>
  <p:sldIdLst>
    <p:sldId id="257" r:id="rId5"/>
    <p:sldId id="268" r:id="rId6"/>
    <p:sldId id="294" r:id="rId7"/>
    <p:sldId id="295" r:id="rId8"/>
    <p:sldId id="296" r:id="rId9"/>
    <p:sldId id="298" r:id="rId10"/>
    <p:sldId id="299" r:id="rId11"/>
    <p:sldId id="297" r:id="rId12"/>
    <p:sldId id="300" r:id="rId13"/>
    <p:sldId id="301" r:id="rId14"/>
    <p:sldId id="302" r:id="rId15"/>
    <p:sldId id="303" r:id="rId16"/>
    <p:sldId id="304" r:id="rId17"/>
    <p:sldId id="306" r:id="rId18"/>
    <p:sldId id="305" r:id="rId19"/>
    <p:sldId id="260" r:id="rId20"/>
    <p:sldId id="308" r:id="rId21"/>
    <p:sldId id="309" r:id="rId22"/>
    <p:sldId id="261" r:id="rId23"/>
    <p:sldId id="311" r:id="rId24"/>
    <p:sldId id="310" r:id="rId25"/>
    <p:sldId id="312" r:id="rId26"/>
    <p:sldId id="269" r:id="rId27"/>
    <p:sldId id="262" r:id="rId28"/>
    <p:sldId id="307" r:id="rId29"/>
    <p:sldId id="263" r:id="rId30"/>
    <p:sldId id="270" r:id="rId31"/>
    <p:sldId id="313" r:id="rId32"/>
    <p:sldId id="264" r:id="rId33"/>
    <p:sldId id="316" r:id="rId34"/>
    <p:sldId id="315" r:id="rId35"/>
    <p:sldId id="314" r:id="rId36"/>
    <p:sldId id="271" r:id="rId37"/>
    <p:sldId id="265" r:id="rId38"/>
    <p:sldId id="317" r:id="rId39"/>
    <p:sldId id="272" r:id="rId40"/>
    <p:sldId id="327" r:id="rId41"/>
    <p:sldId id="318" r:id="rId42"/>
    <p:sldId id="319" r:id="rId43"/>
    <p:sldId id="320" r:id="rId44"/>
    <p:sldId id="321" r:id="rId45"/>
    <p:sldId id="322" r:id="rId46"/>
    <p:sldId id="323" r:id="rId47"/>
    <p:sldId id="324" r:id="rId48"/>
    <p:sldId id="325" r:id="rId49"/>
    <p:sldId id="326" r:id="rId50"/>
    <p:sldId id="330" r:id="rId51"/>
    <p:sldId id="328" r:id="rId52"/>
    <p:sldId id="329" r:id="rId53"/>
    <p:sldId id="331" r:id="rId54"/>
    <p:sldId id="276" r:id="rId55"/>
    <p:sldId id="279" r:id="rId56"/>
    <p:sldId id="333" r:id="rId57"/>
    <p:sldId id="334" r:id="rId58"/>
    <p:sldId id="336" r:id="rId59"/>
    <p:sldId id="335" r:id="rId60"/>
    <p:sldId id="339" r:id="rId61"/>
    <p:sldId id="338" r:id="rId62"/>
    <p:sldId id="337" r:id="rId63"/>
    <p:sldId id="340" r:id="rId64"/>
    <p:sldId id="341" r:id="rId65"/>
    <p:sldId id="259" r:id="rId66"/>
    <p:sldId id="281" r:id="rId67"/>
    <p:sldId id="332" r:id="rId68"/>
    <p:sldId id="258" r:id="rId69"/>
    <p:sldId id="345" r:id="rId70"/>
    <p:sldId id="280" r:id="rId71"/>
    <p:sldId id="342" r:id="rId72"/>
    <p:sldId id="282" r:id="rId73"/>
    <p:sldId id="283" r:id="rId74"/>
    <p:sldId id="293" r:id="rId75"/>
    <p:sldId id="343" r:id="rId76"/>
    <p:sldId id="284" r:id="rId77"/>
    <p:sldId id="285" r:id="rId78"/>
    <p:sldId id="344" r:id="rId79"/>
    <p:sldId id="287" r:id="rId80"/>
    <p:sldId id="290" r:id="rId81"/>
    <p:sldId id="291" r:id="rId82"/>
    <p:sldId id="292" r:id="rId83"/>
    <p:sldId id="353" r:id="rId84"/>
    <p:sldId id="350" r:id="rId85"/>
    <p:sldId id="351" r:id="rId86"/>
    <p:sldId id="352" r:id="rId87"/>
    <p:sldId id="288" r:id="rId88"/>
    <p:sldId id="346" r:id="rId89"/>
    <p:sldId id="347" r:id="rId90"/>
    <p:sldId id="348" r:id="rId91"/>
    <p:sldId id="349" r:id="rId92"/>
    <p:sldId id="354" r:id="rId93"/>
    <p:sldId id="355" r:id="rId94"/>
    <p:sldId id="266" r:id="rId95"/>
  </p:sldIdLst>
  <p:sldSz cx="9144000" cy="6858000" type="screen4x3"/>
  <p:notesSz cx="6858000" cy="9144000"/>
  <p:defaultTextStyle>
    <a:defPPr>
      <a:defRPr lang="cs-CZ"/>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106C96-D83F-4CC2-A1CE-82D9160FD0EC}" v="1" dt="2023-02-14T14:07:00.532"/>
  </p1510:revLst>
</p1510:revInfo>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3" d="100"/>
          <a:sy n="113" d="100"/>
        </p:scale>
        <p:origin x="1554" y="96"/>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19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Čermák" userId="9a888007fbecaa3b" providerId="LiveId" clId="{CB106C96-D83F-4CC2-A1CE-82D9160FD0EC}"/>
    <pc:docChg chg="modSld">
      <pc:chgData name="Karel Čermák" userId="9a888007fbecaa3b" providerId="LiveId" clId="{CB106C96-D83F-4CC2-A1CE-82D9160FD0EC}" dt="2023-02-14T14:07:00.521" v="0"/>
      <pc:docMkLst>
        <pc:docMk/>
      </pc:docMkLst>
      <pc:sldChg chg="modSp setBg">
        <pc:chgData name="Karel Čermák" userId="9a888007fbecaa3b" providerId="LiveId" clId="{CB106C96-D83F-4CC2-A1CE-82D9160FD0EC}" dt="2023-02-14T14:07:00.521" v="0"/>
        <pc:sldMkLst>
          <pc:docMk/>
          <pc:sldMk cId="3667965404" sldId="314"/>
        </pc:sldMkLst>
        <pc:spChg chg="mod">
          <ac:chgData name="Karel Čermák" userId="9a888007fbecaa3b" providerId="LiveId" clId="{CB106C96-D83F-4CC2-A1CE-82D9160FD0EC}" dt="2023-02-14T14:07:00.521" v="0"/>
          <ac:spMkLst>
            <pc:docMk/>
            <pc:sldMk cId="3667965404" sldId="314"/>
            <ac:spMk id="2" creationId="{25479F2D-9F7D-4715-A664-D3AC1BEF09CE}"/>
          </ac:spMkLst>
        </pc:spChg>
        <pc:spChg chg="mod">
          <ac:chgData name="Karel Čermák" userId="9a888007fbecaa3b" providerId="LiveId" clId="{CB106C96-D83F-4CC2-A1CE-82D9160FD0EC}" dt="2023-02-14T14:07:00.521" v="0"/>
          <ac:spMkLst>
            <pc:docMk/>
            <pc:sldMk cId="3667965404" sldId="314"/>
            <ac:spMk id="3" creationId="{34EF796D-772C-4562-A388-AECCAA57DD2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C097BFE-4133-42B0-9AC4-F057042EA8E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defRPr>
            </a:lvl1pPr>
          </a:lstStyle>
          <a:p>
            <a:pPr>
              <a:defRPr/>
            </a:pPr>
            <a:endParaRPr lang="cs-CZ"/>
          </a:p>
        </p:txBody>
      </p:sp>
      <p:sp>
        <p:nvSpPr>
          <p:cNvPr id="25603" name="Rectangle 3">
            <a:extLst>
              <a:ext uri="{FF2B5EF4-FFF2-40B4-BE49-F238E27FC236}">
                <a16:creationId xmlns:a16="http://schemas.microsoft.com/office/drawing/2014/main" id="{25027713-825B-4744-85DE-10C282283F1A}"/>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defRPr>
            </a:lvl1pPr>
          </a:lstStyle>
          <a:p>
            <a:pPr>
              <a:defRPr/>
            </a:pPr>
            <a:fld id="{F4E7B3E3-85FC-4926-805B-6E7205AE78A8}" type="datetimeFigureOut">
              <a:rPr lang="cs-CZ"/>
              <a:pPr>
                <a:defRPr/>
              </a:pPr>
              <a:t>14.02.2023</a:t>
            </a:fld>
            <a:endParaRPr lang="cs-CZ"/>
          </a:p>
        </p:txBody>
      </p:sp>
      <p:sp>
        <p:nvSpPr>
          <p:cNvPr id="25604" name="Rectangle 4">
            <a:extLst>
              <a:ext uri="{FF2B5EF4-FFF2-40B4-BE49-F238E27FC236}">
                <a16:creationId xmlns:a16="http://schemas.microsoft.com/office/drawing/2014/main" id="{420DC448-E478-410F-8736-1EAFA7AA8BE7}"/>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defRPr>
            </a:lvl1pPr>
          </a:lstStyle>
          <a:p>
            <a:pPr>
              <a:defRPr/>
            </a:pPr>
            <a:endParaRPr lang="cs-CZ"/>
          </a:p>
        </p:txBody>
      </p:sp>
      <p:sp>
        <p:nvSpPr>
          <p:cNvPr id="25605" name="Rectangle 5">
            <a:extLst>
              <a:ext uri="{FF2B5EF4-FFF2-40B4-BE49-F238E27FC236}">
                <a16:creationId xmlns:a16="http://schemas.microsoft.com/office/drawing/2014/main" id="{10907E64-914E-4169-A3B9-D479317C79C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defRPr>
            </a:lvl1pPr>
          </a:lstStyle>
          <a:p>
            <a:pPr>
              <a:defRPr/>
            </a:pPr>
            <a:fld id="{A2D89576-B5AD-4EE4-81D2-CB2F42B3AD5D}" type="slidenum">
              <a:rPr lang="cs-CZ" altLang="cs-CZ"/>
              <a:pPr>
                <a:defRPr/>
              </a:pPr>
              <a:t>‹#›</a:t>
            </a:fld>
            <a:endParaRPr lang="cs-CZ" altLang="cs-CZ"/>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DE8F2-3D96-4866-B89C-2B6C9B85B2B6}" type="datetimeFigureOut">
              <a:rPr lang="cs-CZ" smtClean="0"/>
              <a:t>14.02.2023</a:t>
            </a:fld>
            <a:endParaRPr lang="cs-CZ"/>
          </a:p>
        </p:txBody>
      </p:sp>
      <p:sp>
        <p:nvSpPr>
          <p:cNvPr id="4" name="Zástupný symbol pro obrázek snímk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FCDF6-B271-46AB-BF59-954E7553464A}" type="slidenum">
              <a:rPr lang="cs-CZ" smtClean="0"/>
              <a:t>‹#›</a:t>
            </a:fld>
            <a:endParaRPr lang="cs-CZ"/>
          </a:p>
        </p:txBody>
      </p:sp>
    </p:spTree>
    <p:extLst>
      <p:ext uri="{BB962C8B-B14F-4D97-AF65-F5344CB8AC3E}">
        <p14:creationId xmlns:p14="http://schemas.microsoft.com/office/powerpoint/2010/main" val="7892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D0CFCDF6-B271-46AB-BF59-954E7553464A}" type="slidenum">
              <a:rPr lang="cs-CZ" smtClean="0"/>
              <a:t>22</a:t>
            </a:fld>
            <a:endParaRPr lang="cs-CZ"/>
          </a:p>
        </p:txBody>
      </p:sp>
    </p:spTree>
    <p:extLst>
      <p:ext uri="{BB962C8B-B14F-4D97-AF65-F5344CB8AC3E}">
        <p14:creationId xmlns:p14="http://schemas.microsoft.com/office/powerpoint/2010/main" val="242050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D0CFCDF6-B271-46AB-BF59-954E7553464A}" type="slidenum">
              <a:rPr lang="cs-CZ" smtClean="0"/>
              <a:t>89</a:t>
            </a:fld>
            <a:endParaRPr lang="cs-CZ"/>
          </a:p>
        </p:txBody>
      </p:sp>
    </p:spTree>
    <p:extLst>
      <p:ext uri="{BB962C8B-B14F-4D97-AF65-F5344CB8AC3E}">
        <p14:creationId xmlns:p14="http://schemas.microsoft.com/office/powerpoint/2010/main" val="2316055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4" name="Line 2">
            <a:extLst>
              <a:ext uri="{FF2B5EF4-FFF2-40B4-BE49-F238E27FC236}">
                <a16:creationId xmlns:a16="http://schemas.microsoft.com/office/drawing/2014/main" id="{386D1879-0031-4F5E-9354-85E55B60E39C}"/>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grpSp>
        <p:nvGrpSpPr>
          <p:cNvPr id="5" name="Group 8">
            <a:extLst>
              <a:ext uri="{FF2B5EF4-FFF2-40B4-BE49-F238E27FC236}">
                <a16:creationId xmlns:a16="http://schemas.microsoft.com/office/drawing/2014/main" id="{3125D942-717B-4470-9468-E327CB9BD7B1}"/>
              </a:ext>
            </a:extLst>
          </p:cNvPr>
          <p:cNvGrpSpPr>
            <a:grpSpLocks/>
          </p:cNvGrpSpPr>
          <p:nvPr/>
        </p:nvGrpSpPr>
        <p:grpSpPr bwMode="auto">
          <a:xfrm>
            <a:off x="7493000" y="2992438"/>
            <a:ext cx="1338263" cy="2189162"/>
            <a:chOff x="4704" y="1885"/>
            <a:chExt cx="843" cy="1379"/>
          </a:xfrm>
        </p:grpSpPr>
        <p:sp>
          <p:nvSpPr>
            <p:cNvPr id="6" name="Oval 9">
              <a:extLst>
                <a:ext uri="{FF2B5EF4-FFF2-40B4-BE49-F238E27FC236}">
                  <a16:creationId xmlns:a16="http://schemas.microsoft.com/office/drawing/2014/main" id="{B23877BD-87EF-466F-87FE-FBA30BFD4487}"/>
                </a:ext>
              </a:extLst>
            </p:cNvPr>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7" name="Oval 10">
              <a:extLst>
                <a:ext uri="{FF2B5EF4-FFF2-40B4-BE49-F238E27FC236}">
                  <a16:creationId xmlns:a16="http://schemas.microsoft.com/office/drawing/2014/main" id="{3C521A85-B18D-46AA-AEFD-A137C0048375}"/>
                </a:ext>
              </a:extLst>
            </p:cNvPr>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8" name="Oval 11">
              <a:extLst>
                <a:ext uri="{FF2B5EF4-FFF2-40B4-BE49-F238E27FC236}">
                  <a16:creationId xmlns:a16="http://schemas.microsoft.com/office/drawing/2014/main" id="{B87B08D2-E28E-464A-B089-50379B245C1E}"/>
                </a:ext>
              </a:extLst>
            </p:cNvPr>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9" name="Oval 12">
              <a:extLst>
                <a:ext uri="{FF2B5EF4-FFF2-40B4-BE49-F238E27FC236}">
                  <a16:creationId xmlns:a16="http://schemas.microsoft.com/office/drawing/2014/main" id="{3D298F72-A230-4CFC-B33C-68BAA1701715}"/>
                </a:ext>
              </a:extLst>
            </p:cNvPr>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 name="Oval 13">
              <a:extLst>
                <a:ext uri="{FF2B5EF4-FFF2-40B4-BE49-F238E27FC236}">
                  <a16:creationId xmlns:a16="http://schemas.microsoft.com/office/drawing/2014/main" id="{3EB74A4B-B7DD-4E20-A974-3C6A3F8AE57F}"/>
                </a:ext>
              </a:extLst>
            </p:cNvPr>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1" name="Oval 14">
              <a:extLst>
                <a:ext uri="{FF2B5EF4-FFF2-40B4-BE49-F238E27FC236}">
                  <a16:creationId xmlns:a16="http://schemas.microsoft.com/office/drawing/2014/main" id="{75D362FC-AC0B-4ABD-BC18-302625F212B5}"/>
                </a:ext>
              </a:extLst>
            </p:cNvPr>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2" name="Oval 15">
              <a:extLst>
                <a:ext uri="{FF2B5EF4-FFF2-40B4-BE49-F238E27FC236}">
                  <a16:creationId xmlns:a16="http://schemas.microsoft.com/office/drawing/2014/main" id="{B3F0ACA6-8D2B-4BF5-BEA8-EE31B5709CC9}"/>
                </a:ext>
              </a:extLst>
            </p:cNvPr>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3" name="Oval 16">
              <a:extLst>
                <a:ext uri="{FF2B5EF4-FFF2-40B4-BE49-F238E27FC236}">
                  <a16:creationId xmlns:a16="http://schemas.microsoft.com/office/drawing/2014/main" id="{6EE7C842-2276-4FB6-A4AF-AE1C3F3559BE}"/>
                </a:ext>
              </a:extLst>
            </p:cNvPr>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4" name="Oval 17">
              <a:extLst>
                <a:ext uri="{FF2B5EF4-FFF2-40B4-BE49-F238E27FC236}">
                  <a16:creationId xmlns:a16="http://schemas.microsoft.com/office/drawing/2014/main" id="{A5ADECD8-0E40-4221-8E40-7E628AF7B342}"/>
                </a:ext>
              </a:extLst>
            </p:cNvPr>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5" name="Oval 18">
              <a:extLst>
                <a:ext uri="{FF2B5EF4-FFF2-40B4-BE49-F238E27FC236}">
                  <a16:creationId xmlns:a16="http://schemas.microsoft.com/office/drawing/2014/main" id="{B76F12C2-A2D8-46A9-A3AC-AC10EEDB4EA0}"/>
                </a:ext>
              </a:extLst>
            </p:cNvPr>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6" name="Oval 19">
              <a:extLst>
                <a:ext uri="{FF2B5EF4-FFF2-40B4-BE49-F238E27FC236}">
                  <a16:creationId xmlns:a16="http://schemas.microsoft.com/office/drawing/2014/main" id="{69BFB5BA-7273-4616-9DFB-6A1E2613E65D}"/>
                </a:ext>
              </a:extLst>
            </p:cNvPr>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7" name="Oval 20">
              <a:extLst>
                <a:ext uri="{FF2B5EF4-FFF2-40B4-BE49-F238E27FC236}">
                  <a16:creationId xmlns:a16="http://schemas.microsoft.com/office/drawing/2014/main" id="{5A0F4335-B5CB-487C-8341-CBABE323C35A}"/>
                </a:ext>
              </a:extLst>
            </p:cNvPr>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8" name="Oval 21">
              <a:extLst>
                <a:ext uri="{FF2B5EF4-FFF2-40B4-BE49-F238E27FC236}">
                  <a16:creationId xmlns:a16="http://schemas.microsoft.com/office/drawing/2014/main" id="{BB435DCD-B444-45ED-AD3F-41481937658E}"/>
                </a:ext>
              </a:extLst>
            </p:cNvPr>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9" name="Oval 22">
              <a:extLst>
                <a:ext uri="{FF2B5EF4-FFF2-40B4-BE49-F238E27FC236}">
                  <a16:creationId xmlns:a16="http://schemas.microsoft.com/office/drawing/2014/main" id="{913FBD8D-6046-4F10-8D5B-2F7DCB04F96E}"/>
                </a:ext>
              </a:extLst>
            </p:cNvPr>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0" name="Oval 23">
              <a:extLst>
                <a:ext uri="{FF2B5EF4-FFF2-40B4-BE49-F238E27FC236}">
                  <a16:creationId xmlns:a16="http://schemas.microsoft.com/office/drawing/2014/main" id="{27363050-4893-4FB8-B4BB-0D5A1E00E097}"/>
                </a:ext>
              </a:extLst>
            </p:cNvPr>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1" name="Oval 24">
              <a:extLst>
                <a:ext uri="{FF2B5EF4-FFF2-40B4-BE49-F238E27FC236}">
                  <a16:creationId xmlns:a16="http://schemas.microsoft.com/office/drawing/2014/main" id="{6803489A-7DAD-4697-B082-45BFEA293E1F}"/>
                </a:ext>
              </a:extLst>
            </p:cNvPr>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2" name="Oval 25">
              <a:extLst>
                <a:ext uri="{FF2B5EF4-FFF2-40B4-BE49-F238E27FC236}">
                  <a16:creationId xmlns:a16="http://schemas.microsoft.com/office/drawing/2014/main" id="{312AFD12-9A9D-4EEB-8613-ACB9A4E52175}"/>
                </a:ext>
              </a:extLst>
            </p:cNvPr>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3" name="Oval 26">
              <a:extLst>
                <a:ext uri="{FF2B5EF4-FFF2-40B4-BE49-F238E27FC236}">
                  <a16:creationId xmlns:a16="http://schemas.microsoft.com/office/drawing/2014/main" id="{30EA4667-3F7B-44AC-816B-27EF683BD09D}"/>
                </a:ext>
              </a:extLst>
            </p:cNvPr>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4" name="Oval 27">
              <a:extLst>
                <a:ext uri="{FF2B5EF4-FFF2-40B4-BE49-F238E27FC236}">
                  <a16:creationId xmlns:a16="http://schemas.microsoft.com/office/drawing/2014/main" id="{1672FF76-65E1-464F-9E14-670A2ECAB4F2}"/>
                </a:ext>
              </a:extLst>
            </p:cNvPr>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5" name="Oval 28">
              <a:extLst>
                <a:ext uri="{FF2B5EF4-FFF2-40B4-BE49-F238E27FC236}">
                  <a16:creationId xmlns:a16="http://schemas.microsoft.com/office/drawing/2014/main" id="{6E48EE43-19B3-4E3B-8A8D-420268BF2F7F}"/>
                </a:ext>
              </a:extLst>
            </p:cNvPr>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6" name="Oval 29">
              <a:extLst>
                <a:ext uri="{FF2B5EF4-FFF2-40B4-BE49-F238E27FC236}">
                  <a16:creationId xmlns:a16="http://schemas.microsoft.com/office/drawing/2014/main" id="{CAB0F29A-8C20-46DE-A701-210AF90473EF}"/>
                </a:ext>
              </a:extLst>
            </p:cNvPr>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7" name="Oval 30">
              <a:extLst>
                <a:ext uri="{FF2B5EF4-FFF2-40B4-BE49-F238E27FC236}">
                  <a16:creationId xmlns:a16="http://schemas.microsoft.com/office/drawing/2014/main" id="{CDC5F61D-1639-4437-AEF6-2939084E045E}"/>
                </a:ext>
              </a:extLst>
            </p:cNvPr>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8" name="Oval 31">
              <a:extLst>
                <a:ext uri="{FF2B5EF4-FFF2-40B4-BE49-F238E27FC236}">
                  <a16:creationId xmlns:a16="http://schemas.microsoft.com/office/drawing/2014/main" id="{9EEB8CCD-6A5A-4D33-9FF3-2724080477EB}"/>
                </a:ext>
              </a:extLst>
            </p:cNvPr>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29" name="Oval 32">
              <a:extLst>
                <a:ext uri="{FF2B5EF4-FFF2-40B4-BE49-F238E27FC236}">
                  <a16:creationId xmlns:a16="http://schemas.microsoft.com/office/drawing/2014/main" id="{5F9B8C6E-5051-4E1E-B49C-63FF2EDB25E6}"/>
                </a:ext>
              </a:extLst>
            </p:cNvPr>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0" name="Oval 33">
              <a:extLst>
                <a:ext uri="{FF2B5EF4-FFF2-40B4-BE49-F238E27FC236}">
                  <a16:creationId xmlns:a16="http://schemas.microsoft.com/office/drawing/2014/main" id="{E14E2653-B9BA-47BE-B42B-4AB5CDFC28F8}"/>
                </a:ext>
              </a:extLst>
            </p:cNvPr>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1" name="Oval 34">
              <a:extLst>
                <a:ext uri="{FF2B5EF4-FFF2-40B4-BE49-F238E27FC236}">
                  <a16:creationId xmlns:a16="http://schemas.microsoft.com/office/drawing/2014/main" id="{6C02B0F9-1812-4CF8-806F-AB890E53FD3C}"/>
                </a:ext>
              </a:extLst>
            </p:cNvPr>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2" name="Oval 35">
              <a:extLst>
                <a:ext uri="{FF2B5EF4-FFF2-40B4-BE49-F238E27FC236}">
                  <a16:creationId xmlns:a16="http://schemas.microsoft.com/office/drawing/2014/main" id="{12E922FD-AF3F-45DD-843E-F0AD30542BE8}"/>
                </a:ext>
              </a:extLst>
            </p:cNvPr>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3" name="Oval 36">
              <a:extLst>
                <a:ext uri="{FF2B5EF4-FFF2-40B4-BE49-F238E27FC236}">
                  <a16:creationId xmlns:a16="http://schemas.microsoft.com/office/drawing/2014/main" id="{72F2F6B0-62E0-4C85-8FA2-209A3F3BC295}"/>
                </a:ext>
              </a:extLst>
            </p:cNvPr>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4" name="Oval 37">
              <a:extLst>
                <a:ext uri="{FF2B5EF4-FFF2-40B4-BE49-F238E27FC236}">
                  <a16:creationId xmlns:a16="http://schemas.microsoft.com/office/drawing/2014/main" id="{DA42F5C0-5C6B-46AC-AD8B-D8DE7B388CE5}"/>
                </a:ext>
              </a:extLst>
            </p:cNvPr>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5" name="Oval 38">
              <a:extLst>
                <a:ext uri="{FF2B5EF4-FFF2-40B4-BE49-F238E27FC236}">
                  <a16:creationId xmlns:a16="http://schemas.microsoft.com/office/drawing/2014/main" id="{1859E7EA-C1D6-4BAE-9F00-418EC45D2408}"/>
                </a:ext>
              </a:extLst>
            </p:cNvPr>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36" name="Oval 39">
              <a:extLst>
                <a:ext uri="{FF2B5EF4-FFF2-40B4-BE49-F238E27FC236}">
                  <a16:creationId xmlns:a16="http://schemas.microsoft.com/office/drawing/2014/main" id="{53877E27-C4D4-40A8-9F56-09F04534109B}"/>
                </a:ext>
              </a:extLst>
            </p:cNvPr>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grpSp>
      <p:sp>
        <p:nvSpPr>
          <p:cNvPr id="37" name="Line 40">
            <a:extLst>
              <a:ext uri="{FF2B5EF4-FFF2-40B4-BE49-F238E27FC236}">
                <a16:creationId xmlns:a16="http://schemas.microsoft.com/office/drawing/2014/main" id="{B9151BB5-CD4A-4C58-897A-C2C84C5A4BB1}"/>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30723" name="Rectangle 3"/>
          <p:cNvSpPr>
            <a:spLocks noGrp="1" noChangeArrowheads="1"/>
          </p:cNvSpPr>
          <p:nvPr>
            <p:ph type="ctrTitle"/>
          </p:nvPr>
        </p:nvSpPr>
        <p:spPr>
          <a:xfrm>
            <a:off x="315913" y="466725"/>
            <a:ext cx="6781800" cy="2133600"/>
          </a:xfrm>
        </p:spPr>
        <p:txBody>
          <a:bodyPr/>
          <a:lstStyle>
            <a:lvl1pPr algn="r">
              <a:defRPr sz="4800"/>
            </a:lvl1pPr>
          </a:lstStyle>
          <a:p>
            <a:pPr lvl="0"/>
            <a:r>
              <a:rPr lang="cs-CZ" altLang="en-US" noProof="0"/>
              <a:t>Klepnutím lze upravit styl předlohy nadpisů.</a:t>
            </a:r>
          </a:p>
        </p:txBody>
      </p:sp>
      <p:sp>
        <p:nvSpPr>
          <p:cNvPr id="30724"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cs-CZ" altLang="en-US" noProof="0"/>
              <a:t>Klepnutím lze upravit styl předlohy podnadpisů.</a:t>
            </a:r>
          </a:p>
        </p:txBody>
      </p:sp>
      <p:sp>
        <p:nvSpPr>
          <p:cNvPr id="38" name="Rectangle 5">
            <a:extLst>
              <a:ext uri="{FF2B5EF4-FFF2-40B4-BE49-F238E27FC236}">
                <a16:creationId xmlns:a16="http://schemas.microsoft.com/office/drawing/2014/main" id="{D6D31FB9-02B2-46BD-85B0-D8BDA227EE01}"/>
              </a:ext>
            </a:extLst>
          </p:cNvPr>
          <p:cNvSpPr>
            <a:spLocks noGrp="1" noChangeArrowheads="1"/>
          </p:cNvSpPr>
          <p:nvPr>
            <p:ph type="dt" sz="half" idx="10"/>
          </p:nvPr>
        </p:nvSpPr>
        <p:spPr/>
        <p:txBody>
          <a:bodyPr/>
          <a:lstStyle>
            <a:lvl1pPr>
              <a:defRPr smtClean="0"/>
            </a:lvl1pPr>
          </a:lstStyle>
          <a:p>
            <a:pPr>
              <a:defRPr/>
            </a:pPr>
            <a:fld id="{D5D8F050-3574-4613-B455-420CDD459AC6}" type="datetimeFigureOut">
              <a:rPr lang="cs-CZ" altLang="cs-CZ"/>
              <a:pPr>
                <a:defRPr/>
              </a:pPr>
              <a:t>14.02.2023</a:t>
            </a:fld>
            <a:endParaRPr lang="cs-CZ" altLang="en-US"/>
          </a:p>
        </p:txBody>
      </p:sp>
      <p:sp>
        <p:nvSpPr>
          <p:cNvPr id="39" name="Rectangle 6">
            <a:extLst>
              <a:ext uri="{FF2B5EF4-FFF2-40B4-BE49-F238E27FC236}">
                <a16:creationId xmlns:a16="http://schemas.microsoft.com/office/drawing/2014/main" id="{9D6FD4A9-E689-4D18-A9BB-B48D143104E8}"/>
              </a:ext>
            </a:extLst>
          </p:cNvPr>
          <p:cNvSpPr>
            <a:spLocks noGrp="1" noChangeArrowheads="1"/>
          </p:cNvSpPr>
          <p:nvPr>
            <p:ph type="ftr" sz="quarter" idx="11"/>
          </p:nvPr>
        </p:nvSpPr>
        <p:spPr/>
        <p:txBody>
          <a:bodyPr/>
          <a:lstStyle>
            <a:lvl1pPr>
              <a:defRPr/>
            </a:lvl1pPr>
          </a:lstStyle>
          <a:p>
            <a:pPr>
              <a:defRPr/>
            </a:pPr>
            <a:endParaRPr lang="cs-CZ" altLang="en-US"/>
          </a:p>
        </p:txBody>
      </p:sp>
      <p:sp>
        <p:nvSpPr>
          <p:cNvPr id="40" name="Rectangle 7">
            <a:extLst>
              <a:ext uri="{FF2B5EF4-FFF2-40B4-BE49-F238E27FC236}">
                <a16:creationId xmlns:a16="http://schemas.microsoft.com/office/drawing/2014/main" id="{2CFCCFA8-AD51-44DC-B80E-1C31F5016B20}"/>
              </a:ext>
            </a:extLst>
          </p:cNvPr>
          <p:cNvSpPr>
            <a:spLocks noGrp="1" noChangeArrowheads="1"/>
          </p:cNvSpPr>
          <p:nvPr>
            <p:ph type="sldNum" sz="quarter" idx="12"/>
          </p:nvPr>
        </p:nvSpPr>
        <p:spPr/>
        <p:txBody>
          <a:bodyPr/>
          <a:lstStyle>
            <a:lvl1pPr>
              <a:defRPr smtClean="0"/>
            </a:lvl1pPr>
          </a:lstStyle>
          <a:p>
            <a:pPr>
              <a:defRPr/>
            </a:pPr>
            <a:fld id="{AEFE321B-93D7-4579-BA3B-D77ACF74ED80}" type="slidenum">
              <a:rPr lang="cs-CZ" altLang="en-US"/>
              <a:pPr>
                <a:defRPr/>
              </a:pPr>
              <a:t>‹#›</a:t>
            </a:fld>
            <a:endParaRPr lang="cs-CZ" altLang="en-US"/>
          </a:p>
        </p:txBody>
      </p:sp>
    </p:spTree>
    <p:extLst>
      <p:ext uri="{BB962C8B-B14F-4D97-AF65-F5344CB8AC3E}">
        <p14:creationId xmlns:p14="http://schemas.microsoft.com/office/powerpoint/2010/main" val="332018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07336819-997F-4785-96F9-C66E7D009EB1}"/>
              </a:ext>
            </a:extLst>
          </p:cNvPr>
          <p:cNvSpPr>
            <a:spLocks noGrp="1" noChangeArrowheads="1"/>
          </p:cNvSpPr>
          <p:nvPr>
            <p:ph type="dt" sz="half" idx="10"/>
          </p:nvPr>
        </p:nvSpPr>
        <p:spPr>
          <a:ln/>
        </p:spPr>
        <p:txBody>
          <a:bodyPr/>
          <a:lstStyle>
            <a:lvl1pPr>
              <a:defRPr/>
            </a:lvl1pPr>
          </a:lstStyle>
          <a:p>
            <a:pPr>
              <a:defRPr/>
            </a:pPr>
            <a:fld id="{3699BE3E-0AA4-4121-B65E-57FCF9F96338}" type="datetimeFigureOut">
              <a:rPr lang="cs-CZ" altLang="cs-CZ"/>
              <a:pPr>
                <a:defRPr/>
              </a:pPr>
              <a:t>14.02.2023</a:t>
            </a:fld>
            <a:endParaRPr lang="cs-CZ" altLang="en-US"/>
          </a:p>
        </p:txBody>
      </p:sp>
      <p:sp>
        <p:nvSpPr>
          <p:cNvPr id="5" name="Rectangle 6">
            <a:extLst>
              <a:ext uri="{FF2B5EF4-FFF2-40B4-BE49-F238E27FC236}">
                <a16:creationId xmlns:a16="http://schemas.microsoft.com/office/drawing/2014/main" id="{540CDF27-3DED-4501-96FD-4F43DB099C57}"/>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7424CC40-C49F-47B8-8596-558FD4F14270}"/>
              </a:ext>
            </a:extLst>
          </p:cNvPr>
          <p:cNvSpPr>
            <a:spLocks noGrp="1" noChangeArrowheads="1"/>
          </p:cNvSpPr>
          <p:nvPr>
            <p:ph type="sldNum" sz="quarter" idx="12"/>
          </p:nvPr>
        </p:nvSpPr>
        <p:spPr>
          <a:ln/>
        </p:spPr>
        <p:txBody>
          <a:bodyPr/>
          <a:lstStyle>
            <a:lvl1pPr>
              <a:defRPr/>
            </a:lvl1pPr>
          </a:lstStyle>
          <a:p>
            <a:pPr>
              <a:defRPr/>
            </a:pPr>
            <a:fld id="{81B40988-10C6-4147-9471-491ACAEF7D62}" type="slidenum">
              <a:rPr lang="cs-CZ" altLang="en-US"/>
              <a:pPr>
                <a:defRPr/>
              </a:pPr>
              <a:t>‹#›</a:t>
            </a:fld>
            <a:endParaRPr lang="cs-CZ" altLang="en-US"/>
          </a:p>
        </p:txBody>
      </p:sp>
    </p:spTree>
    <p:extLst>
      <p:ext uri="{BB962C8B-B14F-4D97-AF65-F5344CB8AC3E}">
        <p14:creationId xmlns:p14="http://schemas.microsoft.com/office/powerpoint/2010/main" val="287056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122238"/>
            <a:ext cx="2057400" cy="6008687"/>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457200" y="122238"/>
            <a:ext cx="6019800" cy="6008687"/>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CF84A7FA-838B-46C6-9A01-6578F8B42A6E}"/>
              </a:ext>
            </a:extLst>
          </p:cNvPr>
          <p:cNvSpPr>
            <a:spLocks noGrp="1" noChangeArrowheads="1"/>
          </p:cNvSpPr>
          <p:nvPr>
            <p:ph type="dt" sz="half" idx="10"/>
          </p:nvPr>
        </p:nvSpPr>
        <p:spPr>
          <a:ln/>
        </p:spPr>
        <p:txBody>
          <a:bodyPr/>
          <a:lstStyle>
            <a:lvl1pPr>
              <a:defRPr/>
            </a:lvl1pPr>
          </a:lstStyle>
          <a:p>
            <a:pPr>
              <a:defRPr/>
            </a:pPr>
            <a:fld id="{E5DC7316-E020-4F14-898C-690B7457387C}" type="datetimeFigureOut">
              <a:rPr lang="cs-CZ" altLang="cs-CZ"/>
              <a:pPr>
                <a:defRPr/>
              </a:pPr>
              <a:t>14.02.2023</a:t>
            </a:fld>
            <a:endParaRPr lang="cs-CZ" altLang="en-US"/>
          </a:p>
        </p:txBody>
      </p:sp>
      <p:sp>
        <p:nvSpPr>
          <p:cNvPr id="5" name="Rectangle 6">
            <a:extLst>
              <a:ext uri="{FF2B5EF4-FFF2-40B4-BE49-F238E27FC236}">
                <a16:creationId xmlns:a16="http://schemas.microsoft.com/office/drawing/2014/main" id="{D1D384E3-F490-41E7-AD72-0AD3FF4A240C}"/>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B20DCC5B-8788-4929-9BBF-A9A7A5BDB684}"/>
              </a:ext>
            </a:extLst>
          </p:cNvPr>
          <p:cNvSpPr>
            <a:spLocks noGrp="1" noChangeArrowheads="1"/>
          </p:cNvSpPr>
          <p:nvPr>
            <p:ph type="sldNum" sz="quarter" idx="12"/>
          </p:nvPr>
        </p:nvSpPr>
        <p:spPr>
          <a:ln/>
        </p:spPr>
        <p:txBody>
          <a:bodyPr/>
          <a:lstStyle>
            <a:lvl1pPr>
              <a:defRPr/>
            </a:lvl1pPr>
          </a:lstStyle>
          <a:p>
            <a:pPr>
              <a:defRPr/>
            </a:pPr>
            <a:fld id="{8AA27193-823D-4476-84BF-433B93048454}" type="slidenum">
              <a:rPr lang="cs-CZ" altLang="en-US"/>
              <a:pPr>
                <a:defRPr/>
              </a:pPr>
              <a:t>‹#›</a:t>
            </a:fld>
            <a:endParaRPr lang="cs-CZ" altLang="en-US"/>
          </a:p>
        </p:txBody>
      </p:sp>
    </p:spTree>
    <p:extLst>
      <p:ext uri="{BB962C8B-B14F-4D97-AF65-F5344CB8AC3E}">
        <p14:creationId xmlns:p14="http://schemas.microsoft.com/office/powerpoint/2010/main" val="538280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obsah 2"/>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Rectangle 5">
            <a:extLst>
              <a:ext uri="{FF2B5EF4-FFF2-40B4-BE49-F238E27FC236}">
                <a16:creationId xmlns:a16="http://schemas.microsoft.com/office/drawing/2014/main" id="{6B272A5E-70AC-4843-BC63-B21FC9170677}"/>
              </a:ext>
            </a:extLst>
          </p:cNvPr>
          <p:cNvSpPr>
            <a:spLocks noGrp="1" noChangeArrowheads="1"/>
          </p:cNvSpPr>
          <p:nvPr>
            <p:ph type="dt" sz="half" idx="10"/>
          </p:nvPr>
        </p:nvSpPr>
        <p:spPr>
          <a:ln/>
        </p:spPr>
        <p:txBody>
          <a:bodyPr/>
          <a:lstStyle>
            <a:lvl1pPr>
              <a:defRPr/>
            </a:lvl1pPr>
          </a:lstStyle>
          <a:p>
            <a:pPr>
              <a:defRPr/>
            </a:pPr>
            <a:fld id="{F8382954-2B20-4297-BFB3-0DD48D126775}" type="datetimeFigureOut">
              <a:rPr lang="cs-CZ" altLang="cs-CZ"/>
              <a:pPr>
                <a:defRPr/>
              </a:pPr>
              <a:t>14.02.2023</a:t>
            </a:fld>
            <a:endParaRPr lang="cs-CZ" altLang="en-US"/>
          </a:p>
        </p:txBody>
      </p:sp>
      <p:sp>
        <p:nvSpPr>
          <p:cNvPr id="5" name="Rectangle 6">
            <a:extLst>
              <a:ext uri="{FF2B5EF4-FFF2-40B4-BE49-F238E27FC236}">
                <a16:creationId xmlns:a16="http://schemas.microsoft.com/office/drawing/2014/main" id="{3817DBD0-79E0-4DFE-8D35-07781833BF24}"/>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775B7A69-7675-4D33-86BA-5898EE00AB95}"/>
              </a:ext>
            </a:extLst>
          </p:cNvPr>
          <p:cNvSpPr>
            <a:spLocks noGrp="1" noChangeArrowheads="1"/>
          </p:cNvSpPr>
          <p:nvPr>
            <p:ph type="sldNum" sz="quarter" idx="12"/>
          </p:nvPr>
        </p:nvSpPr>
        <p:spPr>
          <a:ln/>
        </p:spPr>
        <p:txBody>
          <a:bodyPr/>
          <a:lstStyle>
            <a:lvl1pPr>
              <a:defRPr/>
            </a:lvl1pPr>
          </a:lstStyle>
          <a:p>
            <a:pPr>
              <a:defRPr/>
            </a:pPr>
            <a:fld id="{46D5269E-30F2-43D4-BB53-844912FA91A4}" type="slidenum">
              <a:rPr lang="cs-CZ" altLang="en-US"/>
              <a:pPr>
                <a:defRPr/>
              </a:pPr>
              <a:t>‹#›</a:t>
            </a:fld>
            <a:endParaRPr lang="cs-CZ" altLang="en-US"/>
          </a:p>
        </p:txBody>
      </p:sp>
    </p:spTree>
    <p:extLst>
      <p:ext uri="{BB962C8B-B14F-4D97-AF65-F5344CB8AC3E}">
        <p14:creationId xmlns:p14="http://schemas.microsoft.com/office/powerpoint/2010/main" val="304639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p:cNvSpPr>
            <a:spLocks noGrp="1"/>
          </p:cNvSpPr>
          <p:nvPr>
            <p:ph type="title"/>
          </p:nvPr>
        </p:nvSpPr>
        <p:spPr>
          <a:xfrm>
            <a:off x="623888" y="1709738"/>
            <a:ext cx="7886700" cy="2852737"/>
          </a:xfrm>
        </p:spPr>
        <p:txBody>
          <a:bodyPr/>
          <a:lstStyle>
            <a:lvl1pPr>
              <a:defRPr sz="6000"/>
            </a:lvl1pPr>
          </a:lstStyle>
          <a:p>
            <a:r>
              <a:rPr lang="cs-CZ"/>
              <a:t>Kliknutím lze upravit styl.</a:t>
            </a:r>
          </a:p>
        </p:txBody>
      </p:sp>
      <p:sp>
        <p:nvSpPr>
          <p:cNvPr id="3" name="Zástupný text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cs-CZ"/>
              <a:t>Po kliknutí můžete upravovat styly textu v předloze.</a:t>
            </a:r>
          </a:p>
        </p:txBody>
      </p:sp>
      <p:sp>
        <p:nvSpPr>
          <p:cNvPr id="4" name="Rectangle 5">
            <a:extLst>
              <a:ext uri="{FF2B5EF4-FFF2-40B4-BE49-F238E27FC236}">
                <a16:creationId xmlns:a16="http://schemas.microsoft.com/office/drawing/2014/main" id="{F9112E33-55FB-4168-82B5-4D20D17DD7CC}"/>
              </a:ext>
            </a:extLst>
          </p:cNvPr>
          <p:cNvSpPr>
            <a:spLocks noGrp="1" noChangeArrowheads="1"/>
          </p:cNvSpPr>
          <p:nvPr>
            <p:ph type="dt" sz="half" idx="10"/>
          </p:nvPr>
        </p:nvSpPr>
        <p:spPr>
          <a:ln/>
        </p:spPr>
        <p:txBody>
          <a:bodyPr/>
          <a:lstStyle>
            <a:lvl1pPr>
              <a:defRPr/>
            </a:lvl1pPr>
          </a:lstStyle>
          <a:p>
            <a:pPr>
              <a:defRPr/>
            </a:pPr>
            <a:fld id="{9CA4C7E4-68FA-47BF-A095-81AB3FB6D5AB}" type="datetimeFigureOut">
              <a:rPr lang="cs-CZ" altLang="cs-CZ"/>
              <a:pPr>
                <a:defRPr/>
              </a:pPr>
              <a:t>14.02.2023</a:t>
            </a:fld>
            <a:endParaRPr lang="cs-CZ" altLang="en-US"/>
          </a:p>
        </p:txBody>
      </p:sp>
      <p:sp>
        <p:nvSpPr>
          <p:cNvPr id="5" name="Rectangle 6">
            <a:extLst>
              <a:ext uri="{FF2B5EF4-FFF2-40B4-BE49-F238E27FC236}">
                <a16:creationId xmlns:a16="http://schemas.microsoft.com/office/drawing/2014/main" id="{7E91E1AE-5608-408D-BDCA-0F7D98AE0B1F}"/>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6" name="Rectangle 7">
            <a:extLst>
              <a:ext uri="{FF2B5EF4-FFF2-40B4-BE49-F238E27FC236}">
                <a16:creationId xmlns:a16="http://schemas.microsoft.com/office/drawing/2014/main" id="{CDD689BA-F175-4F1F-9820-A2FD0716B8A1}"/>
              </a:ext>
            </a:extLst>
          </p:cNvPr>
          <p:cNvSpPr>
            <a:spLocks noGrp="1" noChangeArrowheads="1"/>
          </p:cNvSpPr>
          <p:nvPr>
            <p:ph type="sldNum" sz="quarter" idx="12"/>
          </p:nvPr>
        </p:nvSpPr>
        <p:spPr>
          <a:ln/>
        </p:spPr>
        <p:txBody>
          <a:bodyPr/>
          <a:lstStyle>
            <a:lvl1pPr>
              <a:defRPr/>
            </a:lvl1pPr>
          </a:lstStyle>
          <a:p>
            <a:pPr>
              <a:defRPr/>
            </a:pPr>
            <a:fld id="{4DD003B5-1F6F-4249-BE1D-53FAA2A2C656}" type="slidenum">
              <a:rPr lang="cs-CZ" altLang="en-US"/>
              <a:pPr>
                <a:defRPr/>
              </a:pPr>
              <a:t>‹#›</a:t>
            </a:fld>
            <a:endParaRPr lang="cs-CZ" altLang="en-US"/>
          </a:p>
        </p:txBody>
      </p:sp>
    </p:spTree>
    <p:extLst>
      <p:ext uri="{BB962C8B-B14F-4D97-AF65-F5344CB8AC3E}">
        <p14:creationId xmlns:p14="http://schemas.microsoft.com/office/powerpoint/2010/main" val="312187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obsah 2"/>
          <p:cNvSpPr>
            <a:spLocks noGrp="1"/>
          </p:cNvSpPr>
          <p:nvPr>
            <p:ph sz="half" idx="1"/>
          </p:nvPr>
        </p:nvSpPr>
        <p:spPr>
          <a:xfrm>
            <a:off x="457200" y="1719263"/>
            <a:ext cx="4038600" cy="4411662"/>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p:cNvSpPr>
            <a:spLocks noGrp="1"/>
          </p:cNvSpPr>
          <p:nvPr>
            <p:ph sz="half" idx="2"/>
          </p:nvPr>
        </p:nvSpPr>
        <p:spPr>
          <a:xfrm>
            <a:off x="4648200" y="1719263"/>
            <a:ext cx="4038600" cy="4411662"/>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Rectangle 5">
            <a:extLst>
              <a:ext uri="{FF2B5EF4-FFF2-40B4-BE49-F238E27FC236}">
                <a16:creationId xmlns:a16="http://schemas.microsoft.com/office/drawing/2014/main" id="{7C648A4C-28A8-4BB3-B71E-712FD4176599}"/>
              </a:ext>
            </a:extLst>
          </p:cNvPr>
          <p:cNvSpPr>
            <a:spLocks noGrp="1" noChangeArrowheads="1"/>
          </p:cNvSpPr>
          <p:nvPr>
            <p:ph type="dt" sz="half" idx="10"/>
          </p:nvPr>
        </p:nvSpPr>
        <p:spPr>
          <a:ln/>
        </p:spPr>
        <p:txBody>
          <a:bodyPr/>
          <a:lstStyle>
            <a:lvl1pPr>
              <a:defRPr/>
            </a:lvl1pPr>
          </a:lstStyle>
          <a:p>
            <a:pPr>
              <a:defRPr/>
            </a:pPr>
            <a:fld id="{889D5B3F-A83F-47F5-8ED4-106EF48747D2}" type="datetimeFigureOut">
              <a:rPr lang="cs-CZ" altLang="cs-CZ"/>
              <a:pPr>
                <a:defRPr/>
              </a:pPr>
              <a:t>14.02.2023</a:t>
            </a:fld>
            <a:endParaRPr lang="cs-CZ" altLang="en-US"/>
          </a:p>
        </p:txBody>
      </p:sp>
      <p:sp>
        <p:nvSpPr>
          <p:cNvPr id="6" name="Rectangle 6">
            <a:extLst>
              <a:ext uri="{FF2B5EF4-FFF2-40B4-BE49-F238E27FC236}">
                <a16:creationId xmlns:a16="http://schemas.microsoft.com/office/drawing/2014/main" id="{93E25485-E80D-46EB-A3ED-C9635BF8AACC}"/>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E85000B9-F789-47E6-9B81-8ADFE9634B16}"/>
              </a:ext>
            </a:extLst>
          </p:cNvPr>
          <p:cNvSpPr>
            <a:spLocks noGrp="1" noChangeArrowheads="1"/>
          </p:cNvSpPr>
          <p:nvPr>
            <p:ph type="sldNum" sz="quarter" idx="12"/>
          </p:nvPr>
        </p:nvSpPr>
        <p:spPr>
          <a:ln/>
        </p:spPr>
        <p:txBody>
          <a:bodyPr/>
          <a:lstStyle>
            <a:lvl1pPr>
              <a:defRPr/>
            </a:lvl1pPr>
          </a:lstStyle>
          <a:p>
            <a:pPr>
              <a:defRPr/>
            </a:pPr>
            <a:fld id="{F2F019AB-DA6F-4002-98C6-AC3A0864562E}" type="slidenum">
              <a:rPr lang="cs-CZ" altLang="en-US"/>
              <a:pPr>
                <a:defRPr/>
              </a:pPr>
              <a:t>‹#›</a:t>
            </a:fld>
            <a:endParaRPr lang="cs-CZ" altLang="en-US"/>
          </a:p>
        </p:txBody>
      </p:sp>
    </p:spTree>
    <p:extLst>
      <p:ext uri="{BB962C8B-B14F-4D97-AF65-F5344CB8AC3E}">
        <p14:creationId xmlns:p14="http://schemas.microsoft.com/office/powerpoint/2010/main" val="2623455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630238" y="365125"/>
            <a:ext cx="7886700" cy="1325563"/>
          </a:xfrm>
        </p:spPr>
        <p:txBody>
          <a:bodyPr/>
          <a:lstStyle/>
          <a:p>
            <a:r>
              <a:rPr lang="cs-CZ"/>
              <a:t>Kliknutím lze upravit styl.</a:t>
            </a:r>
          </a:p>
        </p:txBody>
      </p:sp>
      <p:sp>
        <p:nvSpPr>
          <p:cNvPr id="3" name="Zástupný text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p:cNvSpPr>
            <a:spLocks noGrp="1"/>
          </p:cNvSpPr>
          <p:nvPr>
            <p:ph sz="half" idx="2"/>
          </p:nvPr>
        </p:nvSpPr>
        <p:spPr>
          <a:xfrm>
            <a:off x="630238" y="2505075"/>
            <a:ext cx="386873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p:cNvSpPr>
            <a:spLocks noGrp="1"/>
          </p:cNvSpPr>
          <p:nvPr>
            <p:ph sz="quarter" idx="4"/>
          </p:nvPr>
        </p:nvSpPr>
        <p:spPr>
          <a:xfrm>
            <a:off x="4629150" y="2505075"/>
            <a:ext cx="38877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Rectangle 5">
            <a:extLst>
              <a:ext uri="{FF2B5EF4-FFF2-40B4-BE49-F238E27FC236}">
                <a16:creationId xmlns:a16="http://schemas.microsoft.com/office/drawing/2014/main" id="{86881F97-726F-4D06-AA97-044F075A0781}"/>
              </a:ext>
            </a:extLst>
          </p:cNvPr>
          <p:cNvSpPr>
            <a:spLocks noGrp="1" noChangeArrowheads="1"/>
          </p:cNvSpPr>
          <p:nvPr>
            <p:ph type="dt" sz="half" idx="10"/>
          </p:nvPr>
        </p:nvSpPr>
        <p:spPr>
          <a:ln/>
        </p:spPr>
        <p:txBody>
          <a:bodyPr/>
          <a:lstStyle>
            <a:lvl1pPr>
              <a:defRPr/>
            </a:lvl1pPr>
          </a:lstStyle>
          <a:p>
            <a:pPr>
              <a:defRPr/>
            </a:pPr>
            <a:fld id="{226D42A4-C0E3-4BB4-82FF-39A7319DF21A}" type="datetimeFigureOut">
              <a:rPr lang="cs-CZ" altLang="cs-CZ"/>
              <a:pPr>
                <a:defRPr/>
              </a:pPr>
              <a:t>14.02.2023</a:t>
            </a:fld>
            <a:endParaRPr lang="cs-CZ" altLang="en-US"/>
          </a:p>
        </p:txBody>
      </p:sp>
      <p:sp>
        <p:nvSpPr>
          <p:cNvPr id="8" name="Rectangle 6">
            <a:extLst>
              <a:ext uri="{FF2B5EF4-FFF2-40B4-BE49-F238E27FC236}">
                <a16:creationId xmlns:a16="http://schemas.microsoft.com/office/drawing/2014/main" id="{9638FFD7-BAFA-4D96-A295-C9BE406DB19F}"/>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9" name="Rectangle 7">
            <a:extLst>
              <a:ext uri="{FF2B5EF4-FFF2-40B4-BE49-F238E27FC236}">
                <a16:creationId xmlns:a16="http://schemas.microsoft.com/office/drawing/2014/main" id="{58112123-E9A7-4C2A-9D6A-4DBABFCABE4D}"/>
              </a:ext>
            </a:extLst>
          </p:cNvPr>
          <p:cNvSpPr>
            <a:spLocks noGrp="1" noChangeArrowheads="1"/>
          </p:cNvSpPr>
          <p:nvPr>
            <p:ph type="sldNum" sz="quarter" idx="12"/>
          </p:nvPr>
        </p:nvSpPr>
        <p:spPr>
          <a:ln/>
        </p:spPr>
        <p:txBody>
          <a:bodyPr/>
          <a:lstStyle>
            <a:lvl1pPr>
              <a:defRPr/>
            </a:lvl1pPr>
          </a:lstStyle>
          <a:p>
            <a:pPr>
              <a:defRPr/>
            </a:pPr>
            <a:fld id="{0AB89131-D62D-43FD-A8D9-86BB0D251283}" type="slidenum">
              <a:rPr lang="cs-CZ" altLang="en-US"/>
              <a:pPr>
                <a:defRPr/>
              </a:pPr>
              <a:t>‹#›</a:t>
            </a:fld>
            <a:endParaRPr lang="cs-CZ" altLang="en-US"/>
          </a:p>
        </p:txBody>
      </p:sp>
    </p:spTree>
    <p:extLst>
      <p:ext uri="{BB962C8B-B14F-4D97-AF65-F5344CB8AC3E}">
        <p14:creationId xmlns:p14="http://schemas.microsoft.com/office/powerpoint/2010/main" val="210478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Rectangle 5">
            <a:extLst>
              <a:ext uri="{FF2B5EF4-FFF2-40B4-BE49-F238E27FC236}">
                <a16:creationId xmlns:a16="http://schemas.microsoft.com/office/drawing/2014/main" id="{20E40E2E-180F-44D1-8FA0-A01AF08EA9CB}"/>
              </a:ext>
            </a:extLst>
          </p:cNvPr>
          <p:cNvSpPr>
            <a:spLocks noGrp="1" noChangeArrowheads="1"/>
          </p:cNvSpPr>
          <p:nvPr>
            <p:ph type="dt" sz="half" idx="10"/>
          </p:nvPr>
        </p:nvSpPr>
        <p:spPr>
          <a:ln/>
        </p:spPr>
        <p:txBody>
          <a:bodyPr/>
          <a:lstStyle>
            <a:lvl1pPr>
              <a:defRPr/>
            </a:lvl1pPr>
          </a:lstStyle>
          <a:p>
            <a:pPr>
              <a:defRPr/>
            </a:pPr>
            <a:fld id="{B9DAD53B-8E3F-4A2F-95FC-BF11520D6E52}" type="datetimeFigureOut">
              <a:rPr lang="cs-CZ" altLang="cs-CZ"/>
              <a:pPr>
                <a:defRPr/>
              </a:pPr>
              <a:t>14.02.2023</a:t>
            </a:fld>
            <a:endParaRPr lang="cs-CZ" altLang="en-US"/>
          </a:p>
        </p:txBody>
      </p:sp>
      <p:sp>
        <p:nvSpPr>
          <p:cNvPr id="4" name="Rectangle 6">
            <a:extLst>
              <a:ext uri="{FF2B5EF4-FFF2-40B4-BE49-F238E27FC236}">
                <a16:creationId xmlns:a16="http://schemas.microsoft.com/office/drawing/2014/main" id="{D6CDBA84-AB74-4248-95C3-8D2144AE510B}"/>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5" name="Rectangle 7">
            <a:extLst>
              <a:ext uri="{FF2B5EF4-FFF2-40B4-BE49-F238E27FC236}">
                <a16:creationId xmlns:a16="http://schemas.microsoft.com/office/drawing/2014/main" id="{4B108B1F-AB55-4A61-8A0C-FEA82AB591E4}"/>
              </a:ext>
            </a:extLst>
          </p:cNvPr>
          <p:cNvSpPr>
            <a:spLocks noGrp="1" noChangeArrowheads="1"/>
          </p:cNvSpPr>
          <p:nvPr>
            <p:ph type="sldNum" sz="quarter" idx="12"/>
          </p:nvPr>
        </p:nvSpPr>
        <p:spPr>
          <a:ln/>
        </p:spPr>
        <p:txBody>
          <a:bodyPr/>
          <a:lstStyle>
            <a:lvl1pPr>
              <a:defRPr/>
            </a:lvl1pPr>
          </a:lstStyle>
          <a:p>
            <a:pPr>
              <a:defRPr/>
            </a:pPr>
            <a:fld id="{174A7474-431B-411D-81D1-3DBD28DA9A67}" type="slidenum">
              <a:rPr lang="cs-CZ" altLang="en-US"/>
              <a:pPr>
                <a:defRPr/>
              </a:pPr>
              <a:t>‹#›</a:t>
            </a:fld>
            <a:endParaRPr lang="cs-CZ" altLang="en-US"/>
          </a:p>
        </p:txBody>
      </p:sp>
    </p:spTree>
    <p:extLst>
      <p:ext uri="{BB962C8B-B14F-4D97-AF65-F5344CB8AC3E}">
        <p14:creationId xmlns:p14="http://schemas.microsoft.com/office/powerpoint/2010/main" val="44397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361FAA-48A1-4BAD-8959-08886C2F1BC6}"/>
              </a:ext>
            </a:extLst>
          </p:cNvPr>
          <p:cNvSpPr>
            <a:spLocks noGrp="1" noChangeArrowheads="1"/>
          </p:cNvSpPr>
          <p:nvPr>
            <p:ph type="dt" sz="half" idx="10"/>
          </p:nvPr>
        </p:nvSpPr>
        <p:spPr>
          <a:ln/>
        </p:spPr>
        <p:txBody>
          <a:bodyPr/>
          <a:lstStyle>
            <a:lvl1pPr>
              <a:defRPr/>
            </a:lvl1pPr>
          </a:lstStyle>
          <a:p>
            <a:pPr>
              <a:defRPr/>
            </a:pPr>
            <a:fld id="{08B85F21-6BA9-4BEE-8568-C97E5EE54F4E}" type="datetimeFigureOut">
              <a:rPr lang="cs-CZ" altLang="cs-CZ"/>
              <a:pPr>
                <a:defRPr/>
              </a:pPr>
              <a:t>14.02.2023</a:t>
            </a:fld>
            <a:endParaRPr lang="cs-CZ" altLang="en-US"/>
          </a:p>
        </p:txBody>
      </p:sp>
      <p:sp>
        <p:nvSpPr>
          <p:cNvPr id="3" name="Rectangle 6">
            <a:extLst>
              <a:ext uri="{FF2B5EF4-FFF2-40B4-BE49-F238E27FC236}">
                <a16:creationId xmlns:a16="http://schemas.microsoft.com/office/drawing/2014/main" id="{E18A119B-4AC6-4378-A908-738FED9EE294}"/>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4" name="Rectangle 7">
            <a:extLst>
              <a:ext uri="{FF2B5EF4-FFF2-40B4-BE49-F238E27FC236}">
                <a16:creationId xmlns:a16="http://schemas.microsoft.com/office/drawing/2014/main" id="{7F7C41C3-1C4F-46C7-85C2-5EC11761719D}"/>
              </a:ext>
            </a:extLst>
          </p:cNvPr>
          <p:cNvSpPr>
            <a:spLocks noGrp="1" noChangeArrowheads="1"/>
          </p:cNvSpPr>
          <p:nvPr>
            <p:ph type="sldNum" sz="quarter" idx="12"/>
          </p:nvPr>
        </p:nvSpPr>
        <p:spPr>
          <a:ln/>
        </p:spPr>
        <p:txBody>
          <a:bodyPr/>
          <a:lstStyle>
            <a:lvl1pPr>
              <a:defRPr/>
            </a:lvl1pPr>
          </a:lstStyle>
          <a:p>
            <a:pPr>
              <a:defRPr/>
            </a:pPr>
            <a:fld id="{4EA1CB07-457C-45D2-A577-A218E7BA2C8D}" type="slidenum">
              <a:rPr lang="cs-CZ" altLang="en-US"/>
              <a:pPr>
                <a:defRPr/>
              </a:pPr>
              <a:t>‹#›</a:t>
            </a:fld>
            <a:endParaRPr lang="cs-CZ" altLang="en-US"/>
          </a:p>
        </p:txBody>
      </p:sp>
    </p:spTree>
    <p:extLst>
      <p:ext uri="{BB962C8B-B14F-4D97-AF65-F5344CB8AC3E}">
        <p14:creationId xmlns:p14="http://schemas.microsoft.com/office/powerpoint/2010/main" val="2086368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630238" y="457200"/>
            <a:ext cx="2949575" cy="1600200"/>
          </a:xfrm>
        </p:spPr>
        <p:txBody>
          <a:bodyPr/>
          <a:lstStyle>
            <a:lvl1pPr>
              <a:defRPr sz="3200"/>
            </a:lvl1pPr>
          </a:lstStyle>
          <a:p>
            <a:r>
              <a:rPr lang="cs-CZ"/>
              <a:t>Kliknutím lze upravit styl.</a:t>
            </a:r>
          </a:p>
        </p:txBody>
      </p:sp>
      <p:sp>
        <p:nvSpPr>
          <p:cNvPr id="3" name="Zástupný obsah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Rectangle 5">
            <a:extLst>
              <a:ext uri="{FF2B5EF4-FFF2-40B4-BE49-F238E27FC236}">
                <a16:creationId xmlns:a16="http://schemas.microsoft.com/office/drawing/2014/main" id="{0A3788CB-D742-4C6C-AAE2-8ECA4A9827F0}"/>
              </a:ext>
            </a:extLst>
          </p:cNvPr>
          <p:cNvSpPr>
            <a:spLocks noGrp="1" noChangeArrowheads="1"/>
          </p:cNvSpPr>
          <p:nvPr>
            <p:ph type="dt" sz="half" idx="10"/>
          </p:nvPr>
        </p:nvSpPr>
        <p:spPr>
          <a:ln/>
        </p:spPr>
        <p:txBody>
          <a:bodyPr/>
          <a:lstStyle>
            <a:lvl1pPr>
              <a:defRPr/>
            </a:lvl1pPr>
          </a:lstStyle>
          <a:p>
            <a:pPr>
              <a:defRPr/>
            </a:pPr>
            <a:fld id="{17FCBB5E-5B13-4CF1-9248-A9ADBC730338}" type="datetimeFigureOut">
              <a:rPr lang="cs-CZ" altLang="cs-CZ"/>
              <a:pPr>
                <a:defRPr/>
              </a:pPr>
              <a:t>14.02.2023</a:t>
            </a:fld>
            <a:endParaRPr lang="cs-CZ" altLang="en-US"/>
          </a:p>
        </p:txBody>
      </p:sp>
      <p:sp>
        <p:nvSpPr>
          <p:cNvPr id="6" name="Rectangle 6">
            <a:extLst>
              <a:ext uri="{FF2B5EF4-FFF2-40B4-BE49-F238E27FC236}">
                <a16:creationId xmlns:a16="http://schemas.microsoft.com/office/drawing/2014/main" id="{3A62C1B2-D934-4386-8BA7-62E0B154CA1B}"/>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372F6889-C728-46C4-94B9-2EEFFD462D11}"/>
              </a:ext>
            </a:extLst>
          </p:cNvPr>
          <p:cNvSpPr>
            <a:spLocks noGrp="1" noChangeArrowheads="1"/>
          </p:cNvSpPr>
          <p:nvPr>
            <p:ph type="sldNum" sz="quarter" idx="12"/>
          </p:nvPr>
        </p:nvSpPr>
        <p:spPr>
          <a:ln/>
        </p:spPr>
        <p:txBody>
          <a:bodyPr/>
          <a:lstStyle>
            <a:lvl1pPr>
              <a:defRPr/>
            </a:lvl1pPr>
          </a:lstStyle>
          <a:p>
            <a:pPr>
              <a:defRPr/>
            </a:pPr>
            <a:fld id="{6E1A785D-53BC-45F9-BC64-3BBD79BF5261}" type="slidenum">
              <a:rPr lang="cs-CZ" altLang="en-US"/>
              <a:pPr>
                <a:defRPr/>
              </a:pPr>
              <a:t>‹#›</a:t>
            </a:fld>
            <a:endParaRPr lang="cs-CZ" altLang="en-US"/>
          </a:p>
        </p:txBody>
      </p:sp>
    </p:spTree>
    <p:extLst>
      <p:ext uri="{BB962C8B-B14F-4D97-AF65-F5344CB8AC3E}">
        <p14:creationId xmlns:p14="http://schemas.microsoft.com/office/powerpoint/2010/main" val="1793682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630238" y="457200"/>
            <a:ext cx="2949575" cy="1600200"/>
          </a:xfrm>
        </p:spPr>
        <p:txBody>
          <a:bodyPr/>
          <a:lstStyle>
            <a:lvl1pPr>
              <a:defRPr sz="3200"/>
            </a:lvl1pPr>
          </a:lstStyle>
          <a:p>
            <a:r>
              <a:rPr lang="cs-CZ"/>
              <a:t>Kliknutím lze upravit styl.</a:t>
            </a:r>
          </a:p>
        </p:txBody>
      </p:sp>
      <p:sp>
        <p:nvSpPr>
          <p:cNvPr id="3" name="Zástupný symbol obrázku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cs-CZ" noProof="0"/>
          </a:p>
        </p:txBody>
      </p:sp>
      <p:sp>
        <p:nvSpPr>
          <p:cNvPr id="4" name="Zástupný text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Rectangle 5">
            <a:extLst>
              <a:ext uri="{FF2B5EF4-FFF2-40B4-BE49-F238E27FC236}">
                <a16:creationId xmlns:a16="http://schemas.microsoft.com/office/drawing/2014/main" id="{9F616048-1D55-4968-89D5-A83EB8D96D13}"/>
              </a:ext>
            </a:extLst>
          </p:cNvPr>
          <p:cNvSpPr>
            <a:spLocks noGrp="1" noChangeArrowheads="1"/>
          </p:cNvSpPr>
          <p:nvPr>
            <p:ph type="dt" sz="half" idx="10"/>
          </p:nvPr>
        </p:nvSpPr>
        <p:spPr>
          <a:ln/>
        </p:spPr>
        <p:txBody>
          <a:bodyPr/>
          <a:lstStyle>
            <a:lvl1pPr>
              <a:defRPr/>
            </a:lvl1pPr>
          </a:lstStyle>
          <a:p>
            <a:pPr>
              <a:defRPr/>
            </a:pPr>
            <a:fld id="{BBEEB14F-AE96-4B73-A057-0CB16A6F1DB0}" type="datetimeFigureOut">
              <a:rPr lang="cs-CZ" altLang="cs-CZ"/>
              <a:pPr>
                <a:defRPr/>
              </a:pPr>
              <a:t>14.02.2023</a:t>
            </a:fld>
            <a:endParaRPr lang="cs-CZ" altLang="en-US"/>
          </a:p>
        </p:txBody>
      </p:sp>
      <p:sp>
        <p:nvSpPr>
          <p:cNvPr id="6" name="Rectangle 6">
            <a:extLst>
              <a:ext uri="{FF2B5EF4-FFF2-40B4-BE49-F238E27FC236}">
                <a16:creationId xmlns:a16="http://schemas.microsoft.com/office/drawing/2014/main" id="{32A4811D-FF78-4959-8124-CE4063E682F3}"/>
              </a:ext>
            </a:extLst>
          </p:cNvPr>
          <p:cNvSpPr>
            <a:spLocks noGrp="1" noChangeArrowheads="1"/>
          </p:cNvSpPr>
          <p:nvPr>
            <p:ph type="ftr" sz="quarter" idx="11"/>
          </p:nvPr>
        </p:nvSpPr>
        <p:spPr>
          <a:ln/>
        </p:spPr>
        <p:txBody>
          <a:bodyPr/>
          <a:lstStyle>
            <a:lvl1pPr>
              <a:defRPr/>
            </a:lvl1pPr>
          </a:lstStyle>
          <a:p>
            <a:pPr>
              <a:defRPr/>
            </a:pPr>
            <a:endParaRPr lang="cs-CZ" altLang="en-US"/>
          </a:p>
        </p:txBody>
      </p:sp>
      <p:sp>
        <p:nvSpPr>
          <p:cNvPr id="7" name="Rectangle 7">
            <a:extLst>
              <a:ext uri="{FF2B5EF4-FFF2-40B4-BE49-F238E27FC236}">
                <a16:creationId xmlns:a16="http://schemas.microsoft.com/office/drawing/2014/main" id="{AE19F10B-F995-4314-AB92-5D557F9942D6}"/>
              </a:ext>
            </a:extLst>
          </p:cNvPr>
          <p:cNvSpPr>
            <a:spLocks noGrp="1" noChangeArrowheads="1"/>
          </p:cNvSpPr>
          <p:nvPr>
            <p:ph type="sldNum" sz="quarter" idx="12"/>
          </p:nvPr>
        </p:nvSpPr>
        <p:spPr>
          <a:ln/>
        </p:spPr>
        <p:txBody>
          <a:bodyPr/>
          <a:lstStyle>
            <a:lvl1pPr>
              <a:defRPr/>
            </a:lvl1pPr>
          </a:lstStyle>
          <a:p>
            <a:pPr>
              <a:defRPr/>
            </a:pPr>
            <a:fld id="{FE55DB51-4159-4C4D-A5C9-09FD932BEAAD}" type="slidenum">
              <a:rPr lang="cs-CZ" altLang="en-US"/>
              <a:pPr>
                <a:defRPr/>
              </a:pPr>
              <a:t>‹#›</a:t>
            </a:fld>
            <a:endParaRPr lang="cs-CZ" altLang="en-US"/>
          </a:p>
        </p:txBody>
      </p:sp>
    </p:spTree>
    <p:extLst>
      <p:ext uri="{BB962C8B-B14F-4D97-AF65-F5344CB8AC3E}">
        <p14:creationId xmlns:p14="http://schemas.microsoft.com/office/powerpoint/2010/main" val="1314872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9E813D90-B3A8-4DBA-906E-8A45F4DA5592}"/>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027" name="Rectangle 3">
            <a:extLst>
              <a:ext uri="{FF2B5EF4-FFF2-40B4-BE49-F238E27FC236}">
                <a16:creationId xmlns:a16="http://schemas.microsoft.com/office/drawing/2014/main" id="{B26B5496-245D-4F48-82B4-EC796C0ABFF8}"/>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cs-CZ" altLang="en-US"/>
              <a:t>Klepnutím lze upravit styl předlohy nadpisů.</a:t>
            </a:r>
          </a:p>
        </p:txBody>
      </p:sp>
      <p:sp>
        <p:nvSpPr>
          <p:cNvPr id="1028" name="Rectangle 4">
            <a:extLst>
              <a:ext uri="{FF2B5EF4-FFF2-40B4-BE49-F238E27FC236}">
                <a16:creationId xmlns:a16="http://schemas.microsoft.com/office/drawing/2014/main" id="{F6D38B5A-002F-447C-AFA4-AFFD41843342}"/>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cs-CZ" altLang="en-US"/>
              <a:t>Klepnutím lze upravit styly předlohy textu.</a:t>
            </a:r>
          </a:p>
          <a:p>
            <a:pPr lvl="1"/>
            <a:r>
              <a:rPr lang="cs-CZ" altLang="en-US"/>
              <a:t>Druhá úroveň</a:t>
            </a:r>
          </a:p>
          <a:p>
            <a:pPr lvl="2"/>
            <a:r>
              <a:rPr lang="cs-CZ" altLang="en-US"/>
              <a:t>Třetí úroveň</a:t>
            </a:r>
          </a:p>
          <a:p>
            <a:pPr lvl="3"/>
            <a:r>
              <a:rPr lang="cs-CZ" altLang="en-US"/>
              <a:t>Čtvrtá úroveň</a:t>
            </a:r>
          </a:p>
          <a:p>
            <a:pPr lvl="4"/>
            <a:r>
              <a:rPr lang="cs-CZ" altLang="en-US"/>
              <a:t>Pátá úroveň</a:t>
            </a:r>
          </a:p>
        </p:txBody>
      </p:sp>
      <p:sp>
        <p:nvSpPr>
          <p:cNvPr id="29701" name="Rectangle 5">
            <a:extLst>
              <a:ext uri="{FF2B5EF4-FFF2-40B4-BE49-F238E27FC236}">
                <a16:creationId xmlns:a16="http://schemas.microsoft.com/office/drawing/2014/main" id="{159CDC29-0A97-4853-B287-C63792A866B3}"/>
              </a:ext>
            </a:extLst>
          </p:cNvPr>
          <p:cNvSpPr>
            <a:spLocks noGrp="1" noChangeArrowheads="1"/>
          </p:cNvSpPr>
          <p:nvPr>
            <p:ph type="dt" sz="half" idx="2"/>
          </p:nvPr>
        </p:nvSpPr>
        <p:spPr bwMode="auto">
          <a:xfrm>
            <a:off x="457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smtClean="0"/>
            </a:lvl1pPr>
          </a:lstStyle>
          <a:p>
            <a:pPr>
              <a:defRPr/>
            </a:pPr>
            <a:fld id="{8A6BAC5D-65A1-4487-8179-DD23443190AD}" type="datetimeFigureOut">
              <a:rPr lang="cs-CZ" altLang="cs-CZ"/>
              <a:pPr>
                <a:defRPr/>
              </a:pPr>
              <a:t>14.02.2023</a:t>
            </a:fld>
            <a:endParaRPr lang="cs-CZ" altLang="en-US"/>
          </a:p>
        </p:txBody>
      </p:sp>
      <p:sp>
        <p:nvSpPr>
          <p:cNvPr id="29702" name="Rectangle 6">
            <a:extLst>
              <a:ext uri="{FF2B5EF4-FFF2-40B4-BE49-F238E27FC236}">
                <a16:creationId xmlns:a16="http://schemas.microsoft.com/office/drawing/2014/main" id="{7A2737A6-13D9-4482-A32F-A7B8EEB9B73B}"/>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cs-CZ" altLang="en-US"/>
          </a:p>
        </p:txBody>
      </p:sp>
      <p:sp>
        <p:nvSpPr>
          <p:cNvPr id="29703" name="Rectangle 7">
            <a:extLst>
              <a:ext uri="{FF2B5EF4-FFF2-40B4-BE49-F238E27FC236}">
                <a16:creationId xmlns:a16="http://schemas.microsoft.com/office/drawing/2014/main" id="{007B4915-0B96-42E0-B3C5-52C156564539}"/>
              </a:ext>
            </a:extLst>
          </p:cNvPr>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912670B3-D987-4C89-B87C-001FE9FC01C0}" type="slidenum">
              <a:rPr lang="cs-CZ" altLang="en-US"/>
              <a:pPr>
                <a:defRPr/>
              </a:pPr>
              <a:t>‹#›</a:t>
            </a:fld>
            <a:endParaRPr lang="cs-CZ" altLang="en-US"/>
          </a:p>
        </p:txBody>
      </p:sp>
      <p:grpSp>
        <p:nvGrpSpPr>
          <p:cNvPr id="1032" name="Group 8">
            <a:extLst>
              <a:ext uri="{FF2B5EF4-FFF2-40B4-BE49-F238E27FC236}">
                <a16:creationId xmlns:a16="http://schemas.microsoft.com/office/drawing/2014/main" id="{EC0BFE49-92D2-44BE-8EAE-B6E6B30F6070}"/>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054E48A2-2564-478D-9599-C0AA597FEDA8}"/>
                </a:ext>
              </a:extLst>
            </p:cNvPr>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4" name="Oval 10">
              <a:extLst>
                <a:ext uri="{FF2B5EF4-FFF2-40B4-BE49-F238E27FC236}">
                  <a16:creationId xmlns:a16="http://schemas.microsoft.com/office/drawing/2014/main" id="{BEC914BD-69C5-4F9D-8172-947A8803C553}"/>
                </a:ext>
              </a:extLst>
            </p:cNvPr>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5" name="Oval 11">
              <a:extLst>
                <a:ext uri="{FF2B5EF4-FFF2-40B4-BE49-F238E27FC236}">
                  <a16:creationId xmlns:a16="http://schemas.microsoft.com/office/drawing/2014/main" id="{928E4336-8F07-42CE-BADD-C2CEBE1398D6}"/>
                </a:ext>
              </a:extLst>
            </p:cNvPr>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6" name="Oval 12">
              <a:extLst>
                <a:ext uri="{FF2B5EF4-FFF2-40B4-BE49-F238E27FC236}">
                  <a16:creationId xmlns:a16="http://schemas.microsoft.com/office/drawing/2014/main" id="{F4E16C35-8935-405F-A935-611F920070F3}"/>
                </a:ext>
              </a:extLst>
            </p:cNvPr>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7" name="Oval 13">
              <a:extLst>
                <a:ext uri="{FF2B5EF4-FFF2-40B4-BE49-F238E27FC236}">
                  <a16:creationId xmlns:a16="http://schemas.microsoft.com/office/drawing/2014/main" id="{782E0E33-DBFC-4BA1-B37D-4F3B2A181DB6}"/>
                </a:ext>
              </a:extLst>
            </p:cNvPr>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8" name="Oval 14">
              <a:extLst>
                <a:ext uri="{FF2B5EF4-FFF2-40B4-BE49-F238E27FC236}">
                  <a16:creationId xmlns:a16="http://schemas.microsoft.com/office/drawing/2014/main" id="{8405D422-693D-4698-8ADC-AFF0EBD4ACE5}"/>
                </a:ext>
              </a:extLst>
            </p:cNvPr>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39" name="Oval 15">
              <a:extLst>
                <a:ext uri="{FF2B5EF4-FFF2-40B4-BE49-F238E27FC236}">
                  <a16:creationId xmlns:a16="http://schemas.microsoft.com/office/drawing/2014/main" id="{41968F35-2FFE-4EF5-8E17-75CB002F8590}"/>
                </a:ext>
              </a:extLst>
            </p:cNvPr>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0" name="Oval 16">
              <a:extLst>
                <a:ext uri="{FF2B5EF4-FFF2-40B4-BE49-F238E27FC236}">
                  <a16:creationId xmlns:a16="http://schemas.microsoft.com/office/drawing/2014/main" id="{84E109DF-A4F6-4384-9FBD-7E2385D490EA}"/>
                </a:ext>
              </a:extLst>
            </p:cNvPr>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1" name="Oval 17">
              <a:extLst>
                <a:ext uri="{FF2B5EF4-FFF2-40B4-BE49-F238E27FC236}">
                  <a16:creationId xmlns:a16="http://schemas.microsoft.com/office/drawing/2014/main" id="{7733D5F0-6135-4F3B-9412-32CDF0F6F9AF}"/>
                </a:ext>
              </a:extLst>
            </p:cNvPr>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2" name="Oval 18">
              <a:extLst>
                <a:ext uri="{FF2B5EF4-FFF2-40B4-BE49-F238E27FC236}">
                  <a16:creationId xmlns:a16="http://schemas.microsoft.com/office/drawing/2014/main" id="{9F5FE0D1-430D-4FC8-9140-77C2D3BD300A}"/>
                </a:ext>
              </a:extLst>
            </p:cNvPr>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3" name="Oval 19">
              <a:extLst>
                <a:ext uri="{FF2B5EF4-FFF2-40B4-BE49-F238E27FC236}">
                  <a16:creationId xmlns:a16="http://schemas.microsoft.com/office/drawing/2014/main" id="{53F28547-5CCC-44B1-A729-8065D58D7052}"/>
                </a:ext>
              </a:extLst>
            </p:cNvPr>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4" name="Oval 20">
              <a:extLst>
                <a:ext uri="{FF2B5EF4-FFF2-40B4-BE49-F238E27FC236}">
                  <a16:creationId xmlns:a16="http://schemas.microsoft.com/office/drawing/2014/main" id="{C675F6AE-28C9-4AA9-A701-A18233E266ED}"/>
                </a:ext>
              </a:extLst>
            </p:cNvPr>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5" name="Oval 21">
              <a:extLst>
                <a:ext uri="{FF2B5EF4-FFF2-40B4-BE49-F238E27FC236}">
                  <a16:creationId xmlns:a16="http://schemas.microsoft.com/office/drawing/2014/main" id="{E4D3024B-2A5B-4E55-8D53-7DC3C45E1116}"/>
                </a:ext>
              </a:extLst>
            </p:cNvPr>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6" name="Oval 22">
              <a:extLst>
                <a:ext uri="{FF2B5EF4-FFF2-40B4-BE49-F238E27FC236}">
                  <a16:creationId xmlns:a16="http://schemas.microsoft.com/office/drawing/2014/main" id="{2A1A845F-4323-47EA-B458-19E2163357D8}"/>
                </a:ext>
              </a:extLst>
            </p:cNvPr>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7" name="Oval 23">
              <a:extLst>
                <a:ext uri="{FF2B5EF4-FFF2-40B4-BE49-F238E27FC236}">
                  <a16:creationId xmlns:a16="http://schemas.microsoft.com/office/drawing/2014/main" id="{251F473E-58AC-4C92-8BB8-FC1F81AAEA2F}"/>
                </a:ext>
              </a:extLst>
            </p:cNvPr>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8" name="Oval 24">
              <a:extLst>
                <a:ext uri="{FF2B5EF4-FFF2-40B4-BE49-F238E27FC236}">
                  <a16:creationId xmlns:a16="http://schemas.microsoft.com/office/drawing/2014/main" id="{2B66EA10-68C9-4B5C-9AFE-96D226F8FD24}"/>
                </a:ext>
              </a:extLst>
            </p:cNvPr>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49" name="Oval 25">
              <a:extLst>
                <a:ext uri="{FF2B5EF4-FFF2-40B4-BE49-F238E27FC236}">
                  <a16:creationId xmlns:a16="http://schemas.microsoft.com/office/drawing/2014/main" id="{9D6845FA-73B6-4DD1-808D-EC1C93837F08}"/>
                </a:ext>
              </a:extLst>
            </p:cNvPr>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0" name="Oval 26">
              <a:extLst>
                <a:ext uri="{FF2B5EF4-FFF2-40B4-BE49-F238E27FC236}">
                  <a16:creationId xmlns:a16="http://schemas.microsoft.com/office/drawing/2014/main" id="{E1181A20-7947-46F6-AEE2-C86A359F1F96}"/>
                </a:ext>
              </a:extLst>
            </p:cNvPr>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1" name="Oval 27">
              <a:extLst>
                <a:ext uri="{FF2B5EF4-FFF2-40B4-BE49-F238E27FC236}">
                  <a16:creationId xmlns:a16="http://schemas.microsoft.com/office/drawing/2014/main" id="{BBFF6D05-A63A-4904-9B0A-C88CF2C90769}"/>
                </a:ext>
              </a:extLst>
            </p:cNvPr>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2" name="Oval 28">
              <a:extLst>
                <a:ext uri="{FF2B5EF4-FFF2-40B4-BE49-F238E27FC236}">
                  <a16:creationId xmlns:a16="http://schemas.microsoft.com/office/drawing/2014/main" id="{8A80C012-FB9F-4F97-AC02-D0F2E78FF955}"/>
                </a:ext>
              </a:extLst>
            </p:cNvPr>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3" name="Oval 29">
              <a:extLst>
                <a:ext uri="{FF2B5EF4-FFF2-40B4-BE49-F238E27FC236}">
                  <a16:creationId xmlns:a16="http://schemas.microsoft.com/office/drawing/2014/main" id="{C416C08F-76DA-43DA-9942-0B170BBADFCB}"/>
                </a:ext>
              </a:extLst>
            </p:cNvPr>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4" name="Oval 30">
              <a:extLst>
                <a:ext uri="{FF2B5EF4-FFF2-40B4-BE49-F238E27FC236}">
                  <a16:creationId xmlns:a16="http://schemas.microsoft.com/office/drawing/2014/main" id="{51589B8D-5FA6-4DCB-A9F3-8D6576421F4A}"/>
                </a:ext>
              </a:extLst>
            </p:cNvPr>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5" name="Oval 31">
              <a:extLst>
                <a:ext uri="{FF2B5EF4-FFF2-40B4-BE49-F238E27FC236}">
                  <a16:creationId xmlns:a16="http://schemas.microsoft.com/office/drawing/2014/main" id="{74362680-EFE8-451A-B951-EFA80E917A8B}"/>
                </a:ext>
              </a:extLst>
            </p:cNvPr>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6" name="Oval 32">
              <a:extLst>
                <a:ext uri="{FF2B5EF4-FFF2-40B4-BE49-F238E27FC236}">
                  <a16:creationId xmlns:a16="http://schemas.microsoft.com/office/drawing/2014/main" id="{B823EF6E-490B-4045-ADE0-7E1D1C71AC72}"/>
                </a:ext>
              </a:extLst>
            </p:cNvPr>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7" name="Oval 33">
              <a:extLst>
                <a:ext uri="{FF2B5EF4-FFF2-40B4-BE49-F238E27FC236}">
                  <a16:creationId xmlns:a16="http://schemas.microsoft.com/office/drawing/2014/main" id="{4775F902-5AFE-4972-AB6C-70A7CD5B24FA}"/>
                </a:ext>
              </a:extLst>
            </p:cNvPr>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8" name="Oval 34">
              <a:extLst>
                <a:ext uri="{FF2B5EF4-FFF2-40B4-BE49-F238E27FC236}">
                  <a16:creationId xmlns:a16="http://schemas.microsoft.com/office/drawing/2014/main" id="{9ABEDF3F-D0AB-4E7A-B148-1C0F646609FA}"/>
                </a:ext>
              </a:extLst>
            </p:cNvPr>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59" name="Oval 35">
              <a:extLst>
                <a:ext uri="{FF2B5EF4-FFF2-40B4-BE49-F238E27FC236}">
                  <a16:creationId xmlns:a16="http://schemas.microsoft.com/office/drawing/2014/main" id="{F3FFD354-E130-4220-BB96-7957CE397E8C}"/>
                </a:ext>
              </a:extLst>
            </p:cNvPr>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60" name="Oval 36">
              <a:extLst>
                <a:ext uri="{FF2B5EF4-FFF2-40B4-BE49-F238E27FC236}">
                  <a16:creationId xmlns:a16="http://schemas.microsoft.com/office/drawing/2014/main" id="{03064F70-5A1C-4F99-BA2D-C112F90688A6}"/>
                </a:ext>
              </a:extLst>
            </p:cNvPr>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61" name="Oval 37">
              <a:extLst>
                <a:ext uri="{FF2B5EF4-FFF2-40B4-BE49-F238E27FC236}">
                  <a16:creationId xmlns:a16="http://schemas.microsoft.com/office/drawing/2014/main" id="{A9491DE3-CC46-45C4-AD50-E5ED7EFD5E8F}"/>
                </a:ext>
              </a:extLst>
            </p:cNvPr>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62" name="Oval 38">
              <a:extLst>
                <a:ext uri="{FF2B5EF4-FFF2-40B4-BE49-F238E27FC236}">
                  <a16:creationId xmlns:a16="http://schemas.microsoft.com/office/drawing/2014/main" id="{CE078E83-F195-4570-B94B-2EC0A98ED1D7}"/>
                </a:ext>
              </a:extLst>
            </p:cNvPr>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sp>
          <p:nvSpPr>
            <p:cNvPr id="1063" name="Oval 39">
              <a:extLst>
                <a:ext uri="{FF2B5EF4-FFF2-40B4-BE49-F238E27FC236}">
                  <a16:creationId xmlns:a16="http://schemas.microsoft.com/office/drawing/2014/main" id="{E4CA9115-8504-446C-9FB0-06FA7D8A8394}"/>
                </a:ext>
              </a:extLst>
            </p:cNvPr>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cs-CZ" altLang="cs-CZ"/>
            </a:p>
          </p:txBody>
        </p:sp>
      </p:gr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900" b="1" kern="1200">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defRPr>
      </a:lvl2pPr>
      <a:lvl3pPr algn="l" rtl="0" eaLnBrk="0" fontAlgn="base" hangingPunct="0">
        <a:spcBef>
          <a:spcPct val="0"/>
        </a:spcBef>
        <a:spcAft>
          <a:spcPct val="0"/>
        </a:spcAft>
        <a:defRPr sz="3900" b="1">
          <a:solidFill>
            <a:schemeClr val="tx2"/>
          </a:solidFill>
          <a:latin typeface="Arial" panose="020B0604020202020204" pitchFamily="34" charset="0"/>
        </a:defRPr>
      </a:lvl3pPr>
      <a:lvl4pPr algn="l" rtl="0" eaLnBrk="0" fontAlgn="base" hangingPunct="0">
        <a:spcBef>
          <a:spcPct val="0"/>
        </a:spcBef>
        <a:spcAft>
          <a:spcPct val="0"/>
        </a:spcAft>
        <a:defRPr sz="3900" b="1">
          <a:solidFill>
            <a:schemeClr val="tx2"/>
          </a:solidFill>
          <a:latin typeface="Arial" panose="020B0604020202020204" pitchFamily="34" charset="0"/>
        </a:defRPr>
      </a:lvl4pPr>
      <a:lvl5pPr algn="l" rtl="0" eaLnBrk="0" fontAlgn="base" hangingPunct="0">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Ba89cI9eIg8" TargetMode="External"/><Relationship Id="rId2" Type="http://schemas.openxmlformats.org/officeDocument/2006/relationships/hyperlink" Target="https://www.youtube.com/watch?v=Q2aEzeMDHM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6zhTNYY8eh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Nadpis 1">
            <a:extLst>
              <a:ext uri="{FF2B5EF4-FFF2-40B4-BE49-F238E27FC236}">
                <a16:creationId xmlns:a16="http://schemas.microsoft.com/office/drawing/2014/main" id="{4A7ECC2D-9687-4D52-B0CD-79468202E222}"/>
              </a:ext>
            </a:extLst>
          </p:cNvPr>
          <p:cNvSpPr>
            <a:spLocks noGrp="1" noChangeArrowheads="1"/>
          </p:cNvSpPr>
          <p:nvPr>
            <p:ph type="title" idx="4294967295"/>
          </p:nvPr>
        </p:nvSpPr>
        <p:spPr/>
        <p:txBody>
          <a:bodyPr anchor="ctr"/>
          <a:lstStyle/>
          <a:p>
            <a:pPr eaLnBrk="1" hangingPunct="1"/>
            <a:r>
              <a:rPr lang="cs-CZ" altLang="cs-CZ"/>
              <a:t>Grafická karta</a:t>
            </a:r>
          </a:p>
        </p:txBody>
      </p:sp>
      <p:sp>
        <p:nvSpPr>
          <p:cNvPr id="4099" name="Zástupný symbol pro obsah 2">
            <a:extLst>
              <a:ext uri="{FF2B5EF4-FFF2-40B4-BE49-F238E27FC236}">
                <a16:creationId xmlns:a16="http://schemas.microsoft.com/office/drawing/2014/main" id="{F3E7D2A1-418B-4644-81D3-101732381D78}"/>
              </a:ext>
            </a:extLst>
          </p:cNvPr>
          <p:cNvSpPr>
            <a:spLocks noGrp="1" noChangeArrowheads="1"/>
          </p:cNvSpPr>
          <p:nvPr>
            <p:ph idx="4294967295"/>
          </p:nvPr>
        </p:nvSpPr>
        <p:spPr>
          <a:xfrm>
            <a:off x="457200" y="1719262"/>
            <a:ext cx="8229600" cy="4662065"/>
          </a:xfrm>
        </p:spPr>
        <p:txBody>
          <a:bodyPr/>
          <a:lstStyle/>
          <a:p>
            <a:pPr eaLnBrk="1" hangingPunct="1"/>
            <a:r>
              <a:rPr lang="cs-CZ" altLang="cs-CZ" sz="1500" b="1" dirty="0"/>
              <a:t>Grafická karta </a:t>
            </a:r>
            <a:r>
              <a:rPr lang="cs-CZ" altLang="cs-CZ" sz="1500" dirty="0"/>
              <a:t>neboli </a:t>
            </a:r>
            <a:r>
              <a:rPr lang="cs-CZ" altLang="cs-CZ" sz="1500" b="1" dirty="0"/>
              <a:t>grafický adaptér </a:t>
            </a:r>
            <a:r>
              <a:rPr lang="cs-CZ" altLang="cs-CZ" sz="1500" dirty="0"/>
              <a:t>– Vytváří digitální nebo analogový </a:t>
            </a:r>
            <a:r>
              <a:rPr lang="cs-CZ" altLang="cs-CZ" sz="1500" b="1" dirty="0"/>
              <a:t>obrazový signál </a:t>
            </a:r>
            <a:r>
              <a:rPr lang="cs-CZ" altLang="cs-CZ" sz="1500" dirty="0"/>
              <a:t>pro monitor dle zadaných obrazových dat</a:t>
            </a:r>
          </a:p>
          <a:p>
            <a:pPr eaLnBrk="1" hangingPunct="1"/>
            <a:r>
              <a:rPr lang="cs-CZ" altLang="cs-CZ" sz="1500" dirty="0"/>
              <a:t>Grafické možnosti počítačů PC byly po dlouhou dobu velmi chabé</a:t>
            </a:r>
          </a:p>
          <a:p>
            <a:pPr eaLnBrk="1" hangingPunct="1"/>
            <a:r>
              <a:rPr lang="cs-CZ" altLang="cs-CZ" sz="1500" dirty="0"/>
              <a:t>První grafické karty umožňovaly pouze bitovou mapu uloženou ve své paměti převést na obrazový signál</a:t>
            </a:r>
          </a:p>
          <a:p>
            <a:pPr eaLnBrk="1" hangingPunct="1"/>
            <a:r>
              <a:rPr lang="cs-CZ" altLang="cs-CZ" sz="1500" dirty="0"/>
              <a:t>IBM PC je navrženo tak, aby bylo modulární - každou součást počítače může vyrábět jiná firma</a:t>
            </a:r>
          </a:p>
          <a:p>
            <a:pPr eaLnBrk="1" hangingPunct="1"/>
            <a:r>
              <a:rPr lang="cs-CZ" altLang="cs-CZ" sz="1500" dirty="0"/>
              <a:t>Pro vytváření obrazového signálu pro monitor se používala </a:t>
            </a:r>
            <a:r>
              <a:rPr lang="cs-CZ" altLang="cs-CZ" sz="1500" b="1" dirty="0"/>
              <a:t>grafická karta</a:t>
            </a:r>
            <a:r>
              <a:rPr lang="cs-CZ" altLang="cs-CZ" sz="1500" dirty="0"/>
              <a:t>, která s mikroprocesorem komunikuje přes univerzální sběrnici – brzy nastává problém vysokého toku dat přes „úzkou“ sběrnici</a:t>
            </a:r>
          </a:p>
          <a:p>
            <a:pPr eaLnBrk="1" hangingPunct="1"/>
            <a:r>
              <a:rPr lang="cs-CZ" altLang="cs-CZ" sz="1500" b="1" dirty="0"/>
              <a:t>Grafická karta </a:t>
            </a:r>
            <a:r>
              <a:rPr lang="cs-CZ" altLang="cs-CZ" sz="1500" dirty="0"/>
              <a:t>byla tedy samostatným zařízením, které se zapojovalo do příslušného slotu na základní desce</a:t>
            </a:r>
          </a:p>
          <a:p>
            <a:pPr eaLnBrk="1" hangingPunct="1"/>
            <a:r>
              <a:rPr lang="cs-CZ" altLang="cs-CZ" sz="1500" dirty="0"/>
              <a:t>Později se objevují </a:t>
            </a:r>
            <a:r>
              <a:rPr lang="cs-CZ" altLang="cs-CZ" sz="1500" b="1" dirty="0"/>
              <a:t>integrovaná řešení</a:t>
            </a:r>
            <a:r>
              <a:rPr lang="cs-CZ" altLang="cs-CZ" sz="1500" dirty="0"/>
              <a:t> – grafika byla přímo součásti </a:t>
            </a:r>
            <a:r>
              <a:rPr lang="cs-CZ" altLang="cs-CZ" sz="1500" dirty="0" err="1"/>
              <a:t>chipsetu</a:t>
            </a:r>
            <a:r>
              <a:rPr lang="cs-CZ" altLang="cs-CZ" sz="1500" dirty="0"/>
              <a:t> na základní desce (např. integrovaný grafický adapter v severním můstku)</a:t>
            </a:r>
          </a:p>
          <a:p>
            <a:pPr eaLnBrk="1" hangingPunct="1"/>
            <a:r>
              <a:rPr lang="cs-CZ" altLang="cs-CZ" sz="1500" dirty="0"/>
              <a:t>Moderní mikroprocesory mají </a:t>
            </a:r>
            <a:r>
              <a:rPr lang="cs-CZ" altLang="cs-CZ" sz="1500" b="1" dirty="0"/>
              <a:t>integrovaný grafický procesor (GPU)</a:t>
            </a:r>
            <a:r>
              <a:rPr lang="cs-CZ" altLang="cs-CZ" sz="1500" dirty="0"/>
              <a:t>, což umožňuje rychlý přenos obrazových dat přímo uvnitř čipu mezi jednotlivými sekcemi mikroprocesoru</a:t>
            </a:r>
          </a:p>
          <a:p>
            <a:pPr eaLnBrk="1" hangingPunct="1"/>
            <a:r>
              <a:rPr lang="cs-CZ" altLang="cs-CZ" sz="1500" dirty="0"/>
              <a:t>Grafický adapter integrovaný na základní desce nebo v mikroprocesoru lze deaktivovat a nahradit výkonnější grafickou kartou zasunutou ve slotu sběrnice PCI-e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3813627-394D-4CDB-85CD-07C3245F5362}"/>
              </a:ext>
            </a:extLst>
          </p:cNvPr>
          <p:cNvSpPr>
            <a:spLocks noGrp="1"/>
          </p:cNvSpPr>
          <p:nvPr>
            <p:ph type="title"/>
          </p:nvPr>
        </p:nvSpPr>
        <p:spPr/>
        <p:txBody>
          <a:bodyPr/>
          <a:lstStyle/>
          <a:p>
            <a:r>
              <a:rPr lang="cs-CZ" dirty="0" err="1"/>
              <a:t>Videopaměť</a:t>
            </a:r>
            <a:endParaRPr lang="cs-CZ" dirty="0"/>
          </a:p>
        </p:txBody>
      </p:sp>
      <p:graphicFrame>
        <p:nvGraphicFramePr>
          <p:cNvPr id="4" name="Tabulka 4">
            <a:extLst>
              <a:ext uri="{FF2B5EF4-FFF2-40B4-BE49-F238E27FC236}">
                <a16:creationId xmlns:a16="http://schemas.microsoft.com/office/drawing/2014/main" id="{9E5AEAC6-8B6D-4841-BABD-E4168EC22301}"/>
              </a:ext>
            </a:extLst>
          </p:cNvPr>
          <p:cNvGraphicFramePr>
            <a:graphicFrameLocks noGrp="1"/>
          </p:cNvGraphicFramePr>
          <p:nvPr>
            <p:extLst>
              <p:ext uri="{D42A27DB-BD31-4B8C-83A1-F6EECF244321}">
                <p14:modId xmlns:p14="http://schemas.microsoft.com/office/powerpoint/2010/main" val="1597531795"/>
              </p:ext>
            </p:extLst>
          </p:nvPr>
        </p:nvGraphicFramePr>
        <p:xfrm>
          <a:off x="611560" y="2492896"/>
          <a:ext cx="3096335" cy="3291840"/>
        </p:xfrm>
        <a:graphic>
          <a:graphicData uri="http://schemas.openxmlformats.org/drawingml/2006/table">
            <a:tbl>
              <a:tblPr firstRow="1" bandRow="1">
                <a:tableStyleId>{5C22544A-7EE6-4342-B048-85BDC9FD1C3A}</a:tableStyleId>
              </a:tblPr>
              <a:tblGrid>
                <a:gridCol w="281485">
                  <a:extLst>
                    <a:ext uri="{9D8B030D-6E8A-4147-A177-3AD203B41FA5}">
                      <a16:colId xmlns:a16="http://schemas.microsoft.com/office/drawing/2014/main" val="1350896222"/>
                    </a:ext>
                  </a:extLst>
                </a:gridCol>
                <a:gridCol w="281485">
                  <a:extLst>
                    <a:ext uri="{9D8B030D-6E8A-4147-A177-3AD203B41FA5}">
                      <a16:colId xmlns:a16="http://schemas.microsoft.com/office/drawing/2014/main" val="1977935720"/>
                    </a:ext>
                  </a:extLst>
                </a:gridCol>
                <a:gridCol w="281485">
                  <a:extLst>
                    <a:ext uri="{9D8B030D-6E8A-4147-A177-3AD203B41FA5}">
                      <a16:colId xmlns:a16="http://schemas.microsoft.com/office/drawing/2014/main" val="4245247886"/>
                    </a:ext>
                  </a:extLst>
                </a:gridCol>
                <a:gridCol w="281485">
                  <a:extLst>
                    <a:ext uri="{9D8B030D-6E8A-4147-A177-3AD203B41FA5}">
                      <a16:colId xmlns:a16="http://schemas.microsoft.com/office/drawing/2014/main" val="3491604857"/>
                    </a:ext>
                  </a:extLst>
                </a:gridCol>
                <a:gridCol w="281485">
                  <a:extLst>
                    <a:ext uri="{9D8B030D-6E8A-4147-A177-3AD203B41FA5}">
                      <a16:colId xmlns:a16="http://schemas.microsoft.com/office/drawing/2014/main" val="722389570"/>
                    </a:ext>
                  </a:extLst>
                </a:gridCol>
                <a:gridCol w="281485">
                  <a:extLst>
                    <a:ext uri="{9D8B030D-6E8A-4147-A177-3AD203B41FA5}">
                      <a16:colId xmlns:a16="http://schemas.microsoft.com/office/drawing/2014/main" val="3987180120"/>
                    </a:ext>
                  </a:extLst>
                </a:gridCol>
                <a:gridCol w="281485">
                  <a:extLst>
                    <a:ext uri="{9D8B030D-6E8A-4147-A177-3AD203B41FA5}">
                      <a16:colId xmlns:a16="http://schemas.microsoft.com/office/drawing/2014/main" val="435150162"/>
                    </a:ext>
                  </a:extLst>
                </a:gridCol>
                <a:gridCol w="281485">
                  <a:extLst>
                    <a:ext uri="{9D8B030D-6E8A-4147-A177-3AD203B41FA5}">
                      <a16:colId xmlns:a16="http://schemas.microsoft.com/office/drawing/2014/main" val="1883099208"/>
                    </a:ext>
                  </a:extLst>
                </a:gridCol>
                <a:gridCol w="281485">
                  <a:extLst>
                    <a:ext uri="{9D8B030D-6E8A-4147-A177-3AD203B41FA5}">
                      <a16:colId xmlns:a16="http://schemas.microsoft.com/office/drawing/2014/main" val="3891392192"/>
                    </a:ext>
                  </a:extLst>
                </a:gridCol>
                <a:gridCol w="281485">
                  <a:extLst>
                    <a:ext uri="{9D8B030D-6E8A-4147-A177-3AD203B41FA5}">
                      <a16:colId xmlns:a16="http://schemas.microsoft.com/office/drawing/2014/main" val="174118020"/>
                    </a:ext>
                  </a:extLst>
                </a:gridCol>
                <a:gridCol w="281485">
                  <a:extLst>
                    <a:ext uri="{9D8B030D-6E8A-4147-A177-3AD203B41FA5}">
                      <a16:colId xmlns:a16="http://schemas.microsoft.com/office/drawing/2014/main" val="1697007621"/>
                    </a:ext>
                  </a:extLst>
                </a:gridCol>
              </a:tblGrid>
              <a:tr h="342038">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b="0" dirty="0">
                          <a:solidFill>
                            <a:schemeClr val="tx1"/>
                          </a:solidFill>
                        </a:rPr>
                        <a:t>.</a:t>
                      </a:r>
                      <a:endParaRPr lang="cs-CZ"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394244"/>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59889"/>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5411055"/>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742811"/>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89017"/>
                  </a:ext>
                </a:extLst>
              </a:tr>
              <a:tr h="30771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537942"/>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497111"/>
                  </a:ext>
                </a:extLst>
              </a:tr>
              <a:tr h="342038">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033717"/>
                  </a:ext>
                </a:extLst>
              </a:tr>
              <a:tr h="342038">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0594252"/>
                  </a:ext>
                </a:extLst>
              </a:tr>
            </a:tbl>
          </a:graphicData>
        </a:graphic>
      </p:graphicFrame>
      <p:graphicFrame>
        <p:nvGraphicFramePr>
          <p:cNvPr id="5" name="Tabulka 4">
            <a:extLst>
              <a:ext uri="{FF2B5EF4-FFF2-40B4-BE49-F238E27FC236}">
                <a16:creationId xmlns:a16="http://schemas.microsoft.com/office/drawing/2014/main" id="{42896C27-7AB6-40D7-9526-9050262BA908}"/>
              </a:ext>
            </a:extLst>
          </p:cNvPr>
          <p:cNvGraphicFramePr>
            <a:graphicFrameLocks noGrp="1"/>
          </p:cNvGraphicFramePr>
          <p:nvPr>
            <p:extLst>
              <p:ext uri="{D42A27DB-BD31-4B8C-83A1-F6EECF244321}">
                <p14:modId xmlns:p14="http://schemas.microsoft.com/office/powerpoint/2010/main" val="485072503"/>
              </p:ext>
            </p:extLst>
          </p:nvPr>
        </p:nvGraphicFramePr>
        <p:xfrm>
          <a:off x="4716016" y="2492646"/>
          <a:ext cx="3096335" cy="3291840"/>
        </p:xfrm>
        <a:graphic>
          <a:graphicData uri="http://schemas.openxmlformats.org/drawingml/2006/table">
            <a:tbl>
              <a:tblPr firstRow="1" bandRow="1">
                <a:tableStyleId>{5C22544A-7EE6-4342-B048-85BDC9FD1C3A}</a:tableStyleId>
              </a:tblPr>
              <a:tblGrid>
                <a:gridCol w="281485">
                  <a:extLst>
                    <a:ext uri="{9D8B030D-6E8A-4147-A177-3AD203B41FA5}">
                      <a16:colId xmlns:a16="http://schemas.microsoft.com/office/drawing/2014/main" val="1350896222"/>
                    </a:ext>
                  </a:extLst>
                </a:gridCol>
                <a:gridCol w="281485">
                  <a:extLst>
                    <a:ext uri="{9D8B030D-6E8A-4147-A177-3AD203B41FA5}">
                      <a16:colId xmlns:a16="http://schemas.microsoft.com/office/drawing/2014/main" val="1977935720"/>
                    </a:ext>
                  </a:extLst>
                </a:gridCol>
                <a:gridCol w="281485">
                  <a:extLst>
                    <a:ext uri="{9D8B030D-6E8A-4147-A177-3AD203B41FA5}">
                      <a16:colId xmlns:a16="http://schemas.microsoft.com/office/drawing/2014/main" val="4245247886"/>
                    </a:ext>
                  </a:extLst>
                </a:gridCol>
                <a:gridCol w="281485">
                  <a:extLst>
                    <a:ext uri="{9D8B030D-6E8A-4147-A177-3AD203B41FA5}">
                      <a16:colId xmlns:a16="http://schemas.microsoft.com/office/drawing/2014/main" val="3491604857"/>
                    </a:ext>
                  </a:extLst>
                </a:gridCol>
                <a:gridCol w="281485">
                  <a:extLst>
                    <a:ext uri="{9D8B030D-6E8A-4147-A177-3AD203B41FA5}">
                      <a16:colId xmlns:a16="http://schemas.microsoft.com/office/drawing/2014/main" val="722389570"/>
                    </a:ext>
                  </a:extLst>
                </a:gridCol>
                <a:gridCol w="281485">
                  <a:extLst>
                    <a:ext uri="{9D8B030D-6E8A-4147-A177-3AD203B41FA5}">
                      <a16:colId xmlns:a16="http://schemas.microsoft.com/office/drawing/2014/main" val="3987180120"/>
                    </a:ext>
                  </a:extLst>
                </a:gridCol>
                <a:gridCol w="281485">
                  <a:extLst>
                    <a:ext uri="{9D8B030D-6E8A-4147-A177-3AD203B41FA5}">
                      <a16:colId xmlns:a16="http://schemas.microsoft.com/office/drawing/2014/main" val="435150162"/>
                    </a:ext>
                  </a:extLst>
                </a:gridCol>
                <a:gridCol w="281485">
                  <a:extLst>
                    <a:ext uri="{9D8B030D-6E8A-4147-A177-3AD203B41FA5}">
                      <a16:colId xmlns:a16="http://schemas.microsoft.com/office/drawing/2014/main" val="1883099208"/>
                    </a:ext>
                  </a:extLst>
                </a:gridCol>
                <a:gridCol w="281485">
                  <a:extLst>
                    <a:ext uri="{9D8B030D-6E8A-4147-A177-3AD203B41FA5}">
                      <a16:colId xmlns:a16="http://schemas.microsoft.com/office/drawing/2014/main" val="3891392192"/>
                    </a:ext>
                  </a:extLst>
                </a:gridCol>
                <a:gridCol w="281485">
                  <a:extLst>
                    <a:ext uri="{9D8B030D-6E8A-4147-A177-3AD203B41FA5}">
                      <a16:colId xmlns:a16="http://schemas.microsoft.com/office/drawing/2014/main" val="174118020"/>
                    </a:ext>
                  </a:extLst>
                </a:gridCol>
                <a:gridCol w="281485">
                  <a:extLst>
                    <a:ext uri="{9D8B030D-6E8A-4147-A177-3AD203B41FA5}">
                      <a16:colId xmlns:a16="http://schemas.microsoft.com/office/drawing/2014/main" val="3077320218"/>
                    </a:ext>
                  </a:extLst>
                </a:gridCol>
              </a:tblGrid>
              <a:tr h="342038">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394244"/>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59889"/>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5411055"/>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742811"/>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89017"/>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537942"/>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497111"/>
                  </a:ext>
                </a:extLst>
              </a:tr>
              <a:tr h="342038">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033717"/>
                  </a:ext>
                </a:extLst>
              </a:tr>
              <a:tr h="342038">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5620"/>
                  </a:ext>
                </a:extLst>
              </a:tr>
            </a:tbl>
          </a:graphicData>
        </a:graphic>
      </p:graphicFrame>
      <p:sp>
        <p:nvSpPr>
          <p:cNvPr id="6" name="TextovéPole 5">
            <a:extLst>
              <a:ext uri="{FF2B5EF4-FFF2-40B4-BE49-F238E27FC236}">
                <a16:creationId xmlns:a16="http://schemas.microsoft.com/office/drawing/2014/main" id="{0F6E57C0-FAC5-4F43-923B-55253C7B6756}"/>
              </a:ext>
            </a:extLst>
          </p:cNvPr>
          <p:cNvSpPr txBox="1"/>
          <p:nvPr/>
        </p:nvSpPr>
        <p:spPr>
          <a:xfrm>
            <a:off x="529181" y="1770476"/>
            <a:ext cx="1656184" cy="369332"/>
          </a:xfrm>
          <a:prstGeom prst="rect">
            <a:avLst/>
          </a:prstGeom>
          <a:noFill/>
        </p:spPr>
        <p:txBody>
          <a:bodyPr wrap="square" rtlCol="0">
            <a:spAutoFit/>
          </a:bodyPr>
          <a:lstStyle/>
          <a:p>
            <a:r>
              <a:rPr lang="cs-CZ" dirty="0"/>
              <a:t>Na obrazovce</a:t>
            </a:r>
          </a:p>
        </p:txBody>
      </p:sp>
      <p:sp>
        <p:nvSpPr>
          <p:cNvPr id="7" name="TextovéPole 6">
            <a:extLst>
              <a:ext uri="{FF2B5EF4-FFF2-40B4-BE49-F238E27FC236}">
                <a16:creationId xmlns:a16="http://schemas.microsoft.com/office/drawing/2014/main" id="{FBF08E4E-A71C-43DA-8367-5D786127C3A0}"/>
              </a:ext>
            </a:extLst>
          </p:cNvPr>
          <p:cNvSpPr txBox="1"/>
          <p:nvPr/>
        </p:nvSpPr>
        <p:spPr>
          <a:xfrm>
            <a:off x="4713060" y="1770476"/>
            <a:ext cx="1656184" cy="369332"/>
          </a:xfrm>
          <a:prstGeom prst="rect">
            <a:avLst/>
          </a:prstGeom>
          <a:noFill/>
        </p:spPr>
        <p:txBody>
          <a:bodyPr wrap="square" rtlCol="0">
            <a:spAutoFit/>
          </a:bodyPr>
          <a:lstStyle/>
          <a:p>
            <a:r>
              <a:rPr lang="cs-CZ" dirty="0" err="1"/>
              <a:t>Videopaměť</a:t>
            </a:r>
            <a:endParaRPr lang="cs-CZ" dirty="0"/>
          </a:p>
        </p:txBody>
      </p:sp>
    </p:spTree>
    <p:extLst>
      <p:ext uri="{BB962C8B-B14F-4D97-AF65-F5344CB8AC3E}">
        <p14:creationId xmlns:p14="http://schemas.microsoft.com/office/powerpoint/2010/main" val="181170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E9DDE3-2EF5-4A5F-A322-7DD2343288B1}"/>
              </a:ext>
            </a:extLst>
          </p:cNvPr>
          <p:cNvSpPr>
            <a:spLocks noGrp="1"/>
          </p:cNvSpPr>
          <p:nvPr>
            <p:ph type="title"/>
          </p:nvPr>
        </p:nvSpPr>
        <p:spPr/>
        <p:txBody>
          <a:bodyPr/>
          <a:lstStyle/>
          <a:p>
            <a:r>
              <a:rPr lang="cs-CZ" dirty="0"/>
              <a:t>Grafický režim</a:t>
            </a:r>
          </a:p>
        </p:txBody>
      </p:sp>
      <p:sp>
        <p:nvSpPr>
          <p:cNvPr id="3" name="Zástupný obsah 2">
            <a:extLst>
              <a:ext uri="{FF2B5EF4-FFF2-40B4-BE49-F238E27FC236}">
                <a16:creationId xmlns:a16="http://schemas.microsoft.com/office/drawing/2014/main" id="{E8ED72B9-F459-42A4-87C0-84CFD807CDB8}"/>
              </a:ext>
            </a:extLst>
          </p:cNvPr>
          <p:cNvSpPr>
            <a:spLocks noGrp="1"/>
          </p:cNvSpPr>
          <p:nvPr>
            <p:ph idx="1"/>
          </p:nvPr>
        </p:nvSpPr>
        <p:spPr>
          <a:xfrm>
            <a:off x="457200" y="1719262"/>
            <a:ext cx="8229600" cy="4662065"/>
          </a:xfrm>
        </p:spPr>
        <p:txBody>
          <a:bodyPr/>
          <a:lstStyle/>
          <a:p>
            <a:r>
              <a:rPr lang="cs-CZ" sz="2000" dirty="0"/>
              <a:t>Pokud se v grafickém režimu použijí barvy, je informace o každém pixelu uložena pomocí více bitů</a:t>
            </a:r>
          </a:p>
          <a:p>
            <a:r>
              <a:rPr lang="cs-CZ" sz="2000" b="1" dirty="0"/>
              <a:t>Barevná hloubka </a:t>
            </a:r>
            <a:r>
              <a:rPr lang="cs-CZ" sz="2000" dirty="0"/>
              <a:t>– počet bitů použitý k zakódování barvy pixelu</a:t>
            </a:r>
          </a:p>
          <a:p>
            <a:r>
              <a:rPr lang="cs-CZ" sz="2000" dirty="0"/>
              <a:t>1 bit – monochromatické zobrazení </a:t>
            </a:r>
          </a:p>
          <a:p>
            <a:r>
              <a:rPr lang="cs-CZ" sz="2000" dirty="0"/>
              <a:t>2 bity -  4 barvy</a:t>
            </a:r>
          </a:p>
          <a:p>
            <a:r>
              <a:rPr lang="cs-CZ" sz="2000" dirty="0"/>
              <a:t>4 bity – 16 barev</a:t>
            </a:r>
          </a:p>
          <a:p>
            <a:r>
              <a:rPr lang="cs-CZ" sz="2000" dirty="0"/>
              <a:t>8 bitů – 256 barev</a:t>
            </a:r>
          </a:p>
          <a:p>
            <a:r>
              <a:rPr lang="cs-CZ" sz="2000" dirty="0"/>
              <a:t>16 bitů – 65536 barev</a:t>
            </a:r>
          </a:p>
          <a:p>
            <a:r>
              <a:rPr lang="cs-CZ" sz="2000" dirty="0"/>
              <a:t>24 bitů - 16 777 216 barev (</a:t>
            </a:r>
            <a:r>
              <a:rPr lang="cs-CZ" sz="2000" dirty="0" err="1"/>
              <a:t>TrueColor</a:t>
            </a:r>
            <a:r>
              <a:rPr lang="cs-CZ" sz="2000" dirty="0"/>
              <a:t>)</a:t>
            </a:r>
          </a:p>
          <a:p>
            <a:endParaRPr lang="cs-CZ" sz="2000" dirty="0"/>
          </a:p>
          <a:p>
            <a:r>
              <a:rPr lang="cs-CZ" sz="2000" dirty="0"/>
              <a:t>Čím větší je barevná hloubka, tím více barev se používá a obraz je věrnější, ale roste množství obrazových dat a k uložení obsahu obrazovky je potřeba více paměti</a:t>
            </a:r>
          </a:p>
        </p:txBody>
      </p:sp>
    </p:spTree>
    <p:extLst>
      <p:ext uri="{BB962C8B-B14F-4D97-AF65-F5344CB8AC3E}">
        <p14:creationId xmlns:p14="http://schemas.microsoft.com/office/powerpoint/2010/main" val="224560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3813627-394D-4CDB-85CD-07C3245F5362}"/>
              </a:ext>
            </a:extLst>
          </p:cNvPr>
          <p:cNvSpPr>
            <a:spLocks noGrp="1"/>
          </p:cNvSpPr>
          <p:nvPr>
            <p:ph type="title"/>
          </p:nvPr>
        </p:nvSpPr>
        <p:spPr/>
        <p:txBody>
          <a:bodyPr/>
          <a:lstStyle/>
          <a:p>
            <a:r>
              <a:rPr lang="cs-CZ" dirty="0"/>
              <a:t>Barvy</a:t>
            </a:r>
          </a:p>
        </p:txBody>
      </p:sp>
      <p:graphicFrame>
        <p:nvGraphicFramePr>
          <p:cNvPr id="4" name="Tabulka 4">
            <a:extLst>
              <a:ext uri="{FF2B5EF4-FFF2-40B4-BE49-F238E27FC236}">
                <a16:creationId xmlns:a16="http://schemas.microsoft.com/office/drawing/2014/main" id="{9E5AEAC6-8B6D-4841-BABD-E4168EC22301}"/>
              </a:ext>
            </a:extLst>
          </p:cNvPr>
          <p:cNvGraphicFramePr>
            <a:graphicFrameLocks noGrp="1"/>
          </p:cNvGraphicFramePr>
          <p:nvPr>
            <p:extLst>
              <p:ext uri="{D42A27DB-BD31-4B8C-83A1-F6EECF244321}">
                <p14:modId xmlns:p14="http://schemas.microsoft.com/office/powerpoint/2010/main" val="1865460428"/>
              </p:ext>
            </p:extLst>
          </p:nvPr>
        </p:nvGraphicFramePr>
        <p:xfrm>
          <a:off x="611560" y="2492896"/>
          <a:ext cx="3528393" cy="3291840"/>
        </p:xfrm>
        <a:graphic>
          <a:graphicData uri="http://schemas.openxmlformats.org/drawingml/2006/table">
            <a:tbl>
              <a:tblPr firstRow="1" bandRow="1">
                <a:tableStyleId>{5C22544A-7EE6-4342-B048-85BDC9FD1C3A}</a:tableStyleId>
              </a:tblPr>
              <a:tblGrid>
                <a:gridCol w="320763">
                  <a:extLst>
                    <a:ext uri="{9D8B030D-6E8A-4147-A177-3AD203B41FA5}">
                      <a16:colId xmlns:a16="http://schemas.microsoft.com/office/drawing/2014/main" val="1350896222"/>
                    </a:ext>
                  </a:extLst>
                </a:gridCol>
                <a:gridCol w="320763">
                  <a:extLst>
                    <a:ext uri="{9D8B030D-6E8A-4147-A177-3AD203B41FA5}">
                      <a16:colId xmlns:a16="http://schemas.microsoft.com/office/drawing/2014/main" val="1977935720"/>
                    </a:ext>
                  </a:extLst>
                </a:gridCol>
                <a:gridCol w="320763">
                  <a:extLst>
                    <a:ext uri="{9D8B030D-6E8A-4147-A177-3AD203B41FA5}">
                      <a16:colId xmlns:a16="http://schemas.microsoft.com/office/drawing/2014/main" val="4245247886"/>
                    </a:ext>
                  </a:extLst>
                </a:gridCol>
                <a:gridCol w="320763">
                  <a:extLst>
                    <a:ext uri="{9D8B030D-6E8A-4147-A177-3AD203B41FA5}">
                      <a16:colId xmlns:a16="http://schemas.microsoft.com/office/drawing/2014/main" val="3491604857"/>
                    </a:ext>
                  </a:extLst>
                </a:gridCol>
                <a:gridCol w="320763">
                  <a:extLst>
                    <a:ext uri="{9D8B030D-6E8A-4147-A177-3AD203B41FA5}">
                      <a16:colId xmlns:a16="http://schemas.microsoft.com/office/drawing/2014/main" val="722389570"/>
                    </a:ext>
                  </a:extLst>
                </a:gridCol>
                <a:gridCol w="320763">
                  <a:extLst>
                    <a:ext uri="{9D8B030D-6E8A-4147-A177-3AD203B41FA5}">
                      <a16:colId xmlns:a16="http://schemas.microsoft.com/office/drawing/2014/main" val="3987180120"/>
                    </a:ext>
                  </a:extLst>
                </a:gridCol>
                <a:gridCol w="320763">
                  <a:extLst>
                    <a:ext uri="{9D8B030D-6E8A-4147-A177-3AD203B41FA5}">
                      <a16:colId xmlns:a16="http://schemas.microsoft.com/office/drawing/2014/main" val="435150162"/>
                    </a:ext>
                  </a:extLst>
                </a:gridCol>
                <a:gridCol w="320763">
                  <a:extLst>
                    <a:ext uri="{9D8B030D-6E8A-4147-A177-3AD203B41FA5}">
                      <a16:colId xmlns:a16="http://schemas.microsoft.com/office/drawing/2014/main" val="1883099208"/>
                    </a:ext>
                  </a:extLst>
                </a:gridCol>
                <a:gridCol w="320763">
                  <a:extLst>
                    <a:ext uri="{9D8B030D-6E8A-4147-A177-3AD203B41FA5}">
                      <a16:colId xmlns:a16="http://schemas.microsoft.com/office/drawing/2014/main" val="3891392192"/>
                    </a:ext>
                  </a:extLst>
                </a:gridCol>
                <a:gridCol w="320763">
                  <a:extLst>
                    <a:ext uri="{9D8B030D-6E8A-4147-A177-3AD203B41FA5}">
                      <a16:colId xmlns:a16="http://schemas.microsoft.com/office/drawing/2014/main" val="174118020"/>
                    </a:ext>
                  </a:extLst>
                </a:gridCol>
                <a:gridCol w="320763">
                  <a:extLst>
                    <a:ext uri="{9D8B030D-6E8A-4147-A177-3AD203B41FA5}">
                      <a16:colId xmlns:a16="http://schemas.microsoft.com/office/drawing/2014/main" val="1697007621"/>
                    </a:ext>
                  </a:extLst>
                </a:gridCol>
              </a:tblGrid>
              <a:tr h="342038">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cs-CZ" b="0" dirty="0">
                          <a:solidFill>
                            <a:schemeClr val="tx1"/>
                          </a:solidFill>
                        </a:rPr>
                        <a:t>.</a:t>
                      </a:r>
                      <a:endParaRPr lang="cs-CZ" b="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394244"/>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59889"/>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5411055"/>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742811"/>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89017"/>
                  </a:ext>
                </a:extLst>
              </a:tr>
              <a:tr h="30771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537942"/>
                  </a:ext>
                </a:extLst>
              </a:tr>
              <a:tr h="342038">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497111"/>
                  </a:ext>
                </a:extLst>
              </a:tr>
              <a:tr h="342038">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033717"/>
                  </a:ext>
                </a:extLst>
              </a:tr>
              <a:tr h="342038">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dirty="0"/>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0594252"/>
                  </a:ext>
                </a:extLst>
              </a:tr>
            </a:tbl>
          </a:graphicData>
        </a:graphic>
      </p:graphicFrame>
      <p:graphicFrame>
        <p:nvGraphicFramePr>
          <p:cNvPr id="5" name="Tabulka 4">
            <a:extLst>
              <a:ext uri="{FF2B5EF4-FFF2-40B4-BE49-F238E27FC236}">
                <a16:creationId xmlns:a16="http://schemas.microsoft.com/office/drawing/2014/main" id="{42896C27-7AB6-40D7-9526-9050262BA908}"/>
              </a:ext>
            </a:extLst>
          </p:cNvPr>
          <p:cNvGraphicFramePr>
            <a:graphicFrameLocks noGrp="1"/>
          </p:cNvGraphicFramePr>
          <p:nvPr>
            <p:extLst>
              <p:ext uri="{D42A27DB-BD31-4B8C-83A1-F6EECF244321}">
                <p14:modId xmlns:p14="http://schemas.microsoft.com/office/powerpoint/2010/main" val="2663809300"/>
              </p:ext>
            </p:extLst>
          </p:nvPr>
        </p:nvGraphicFramePr>
        <p:xfrm>
          <a:off x="4716017" y="2492646"/>
          <a:ext cx="3816428" cy="3291840"/>
        </p:xfrm>
        <a:graphic>
          <a:graphicData uri="http://schemas.openxmlformats.org/drawingml/2006/table">
            <a:tbl>
              <a:tblPr firstRow="1" bandRow="1">
                <a:tableStyleId>{5C22544A-7EE6-4342-B048-85BDC9FD1C3A}</a:tableStyleId>
              </a:tblPr>
              <a:tblGrid>
                <a:gridCol w="346948">
                  <a:extLst>
                    <a:ext uri="{9D8B030D-6E8A-4147-A177-3AD203B41FA5}">
                      <a16:colId xmlns:a16="http://schemas.microsoft.com/office/drawing/2014/main" val="1350896222"/>
                    </a:ext>
                  </a:extLst>
                </a:gridCol>
                <a:gridCol w="346948">
                  <a:extLst>
                    <a:ext uri="{9D8B030D-6E8A-4147-A177-3AD203B41FA5}">
                      <a16:colId xmlns:a16="http://schemas.microsoft.com/office/drawing/2014/main" val="1977935720"/>
                    </a:ext>
                  </a:extLst>
                </a:gridCol>
                <a:gridCol w="346948">
                  <a:extLst>
                    <a:ext uri="{9D8B030D-6E8A-4147-A177-3AD203B41FA5}">
                      <a16:colId xmlns:a16="http://schemas.microsoft.com/office/drawing/2014/main" val="4245247886"/>
                    </a:ext>
                  </a:extLst>
                </a:gridCol>
                <a:gridCol w="346948">
                  <a:extLst>
                    <a:ext uri="{9D8B030D-6E8A-4147-A177-3AD203B41FA5}">
                      <a16:colId xmlns:a16="http://schemas.microsoft.com/office/drawing/2014/main" val="3491604857"/>
                    </a:ext>
                  </a:extLst>
                </a:gridCol>
                <a:gridCol w="346948">
                  <a:extLst>
                    <a:ext uri="{9D8B030D-6E8A-4147-A177-3AD203B41FA5}">
                      <a16:colId xmlns:a16="http://schemas.microsoft.com/office/drawing/2014/main" val="722389570"/>
                    </a:ext>
                  </a:extLst>
                </a:gridCol>
                <a:gridCol w="346948">
                  <a:extLst>
                    <a:ext uri="{9D8B030D-6E8A-4147-A177-3AD203B41FA5}">
                      <a16:colId xmlns:a16="http://schemas.microsoft.com/office/drawing/2014/main" val="3987180120"/>
                    </a:ext>
                  </a:extLst>
                </a:gridCol>
                <a:gridCol w="346948">
                  <a:extLst>
                    <a:ext uri="{9D8B030D-6E8A-4147-A177-3AD203B41FA5}">
                      <a16:colId xmlns:a16="http://schemas.microsoft.com/office/drawing/2014/main" val="435150162"/>
                    </a:ext>
                  </a:extLst>
                </a:gridCol>
                <a:gridCol w="346948">
                  <a:extLst>
                    <a:ext uri="{9D8B030D-6E8A-4147-A177-3AD203B41FA5}">
                      <a16:colId xmlns:a16="http://schemas.microsoft.com/office/drawing/2014/main" val="1883099208"/>
                    </a:ext>
                  </a:extLst>
                </a:gridCol>
                <a:gridCol w="346948">
                  <a:extLst>
                    <a:ext uri="{9D8B030D-6E8A-4147-A177-3AD203B41FA5}">
                      <a16:colId xmlns:a16="http://schemas.microsoft.com/office/drawing/2014/main" val="3891392192"/>
                    </a:ext>
                  </a:extLst>
                </a:gridCol>
                <a:gridCol w="346948">
                  <a:extLst>
                    <a:ext uri="{9D8B030D-6E8A-4147-A177-3AD203B41FA5}">
                      <a16:colId xmlns:a16="http://schemas.microsoft.com/office/drawing/2014/main" val="174118020"/>
                    </a:ext>
                  </a:extLst>
                </a:gridCol>
                <a:gridCol w="346948">
                  <a:extLst>
                    <a:ext uri="{9D8B030D-6E8A-4147-A177-3AD203B41FA5}">
                      <a16:colId xmlns:a16="http://schemas.microsoft.com/office/drawing/2014/main" val="3077320218"/>
                    </a:ext>
                  </a:extLst>
                </a:gridCol>
              </a:tblGrid>
              <a:tr h="342038">
                <a:tc>
                  <a:txBody>
                    <a:bodyPr/>
                    <a:lstStyle/>
                    <a:p>
                      <a:pPr algn="ctr"/>
                      <a:r>
                        <a:rPr lang="cs-CZ" sz="1000" b="0" baseline="0" dirty="0">
                          <a:solidFill>
                            <a:schemeClr val="tx1"/>
                          </a:solidFil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0"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394244"/>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59889"/>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5411055"/>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1742811"/>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89017"/>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537942"/>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2497111"/>
                  </a:ext>
                </a:extLst>
              </a:tr>
              <a:tr h="342038">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cs-CZ" sz="1000" b="0" baseline="0" dirty="0">
                          <a:solidFill>
                            <a:schemeClr val="tx1"/>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033717"/>
                  </a:ext>
                </a:extLst>
              </a:tr>
              <a:tr h="342038">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cs-CZ" baseline="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5620"/>
                  </a:ext>
                </a:extLst>
              </a:tr>
            </a:tbl>
          </a:graphicData>
        </a:graphic>
      </p:graphicFrame>
      <p:sp>
        <p:nvSpPr>
          <p:cNvPr id="6" name="TextovéPole 5">
            <a:extLst>
              <a:ext uri="{FF2B5EF4-FFF2-40B4-BE49-F238E27FC236}">
                <a16:creationId xmlns:a16="http://schemas.microsoft.com/office/drawing/2014/main" id="{0F6E57C0-FAC5-4F43-923B-55253C7B6756}"/>
              </a:ext>
            </a:extLst>
          </p:cNvPr>
          <p:cNvSpPr txBox="1"/>
          <p:nvPr/>
        </p:nvSpPr>
        <p:spPr>
          <a:xfrm>
            <a:off x="529181" y="1770476"/>
            <a:ext cx="1656184" cy="369332"/>
          </a:xfrm>
          <a:prstGeom prst="rect">
            <a:avLst/>
          </a:prstGeom>
          <a:noFill/>
        </p:spPr>
        <p:txBody>
          <a:bodyPr wrap="square" rtlCol="0">
            <a:spAutoFit/>
          </a:bodyPr>
          <a:lstStyle/>
          <a:p>
            <a:r>
              <a:rPr lang="cs-CZ" dirty="0"/>
              <a:t>Na obrazovce:</a:t>
            </a:r>
          </a:p>
        </p:txBody>
      </p:sp>
      <p:sp>
        <p:nvSpPr>
          <p:cNvPr id="7" name="TextovéPole 6">
            <a:extLst>
              <a:ext uri="{FF2B5EF4-FFF2-40B4-BE49-F238E27FC236}">
                <a16:creationId xmlns:a16="http://schemas.microsoft.com/office/drawing/2014/main" id="{FBF08E4E-A71C-43DA-8367-5D786127C3A0}"/>
              </a:ext>
            </a:extLst>
          </p:cNvPr>
          <p:cNvSpPr txBox="1"/>
          <p:nvPr/>
        </p:nvSpPr>
        <p:spPr>
          <a:xfrm>
            <a:off x="4713060" y="1770476"/>
            <a:ext cx="1656184" cy="369332"/>
          </a:xfrm>
          <a:prstGeom prst="rect">
            <a:avLst/>
          </a:prstGeom>
          <a:noFill/>
        </p:spPr>
        <p:txBody>
          <a:bodyPr wrap="square" rtlCol="0">
            <a:spAutoFit/>
          </a:bodyPr>
          <a:lstStyle/>
          <a:p>
            <a:r>
              <a:rPr lang="cs-CZ" dirty="0" err="1"/>
              <a:t>Videopaměť</a:t>
            </a:r>
            <a:r>
              <a:rPr lang="cs-CZ" dirty="0"/>
              <a:t>:</a:t>
            </a:r>
          </a:p>
        </p:txBody>
      </p:sp>
      <p:sp>
        <p:nvSpPr>
          <p:cNvPr id="3" name="TextovéPole 2">
            <a:extLst>
              <a:ext uri="{FF2B5EF4-FFF2-40B4-BE49-F238E27FC236}">
                <a16:creationId xmlns:a16="http://schemas.microsoft.com/office/drawing/2014/main" id="{1B8509CE-E25A-4C7F-AACE-73CC6EC1C52C}"/>
              </a:ext>
            </a:extLst>
          </p:cNvPr>
          <p:cNvSpPr txBox="1"/>
          <p:nvPr/>
        </p:nvSpPr>
        <p:spPr>
          <a:xfrm>
            <a:off x="3344908" y="393603"/>
            <a:ext cx="4392488" cy="1200329"/>
          </a:xfrm>
          <a:prstGeom prst="rect">
            <a:avLst/>
          </a:prstGeom>
          <a:noFill/>
        </p:spPr>
        <p:txBody>
          <a:bodyPr wrap="square" rtlCol="0">
            <a:spAutoFit/>
          </a:bodyPr>
          <a:lstStyle/>
          <a:p>
            <a:r>
              <a:rPr lang="cs-CZ" u="sng" dirty="0"/>
              <a:t>Příklad</a:t>
            </a:r>
          </a:p>
          <a:p>
            <a:r>
              <a:rPr lang="cs-CZ" dirty="0"/>
              <a:t>8-bitová barevná hloubka</a:t>
            </a:r>
          </a:p>
          <a:p>
            <a:r>
              <a:rPr lang="cs-CZ" dirty="0"/>
              <a:t>256 barev</a:t>
            </a:r>
          </a:p>
          <a:p>
            <a:r>
              <a:rPr lang="cs-CZ" dirty="0"/>
              <a:t>Každý pixel je uložen v paměti jako 1 Bajt</a:t>
            </a:r>
          </a:p>
        </p:txBody>
      </p:sp>
    </p:spTree>
    <p:extLst>
      <p:ext uri="{BB962C8B-B14F-4D97-AF65-F5344CB8AC3E}">
        <p14:creationId xmlns:p14="http://schemas.microsoft.com/office/powerpoint/2010/main" val="415125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0CB1CB0-23E1-4AB4-8D1F-7C7266733185}"/>
              </a:ext>
            </a:extLst>
          </p:cNvPr>
          <p:cNvSpPr>
            <a:spLocks noGrp="1"/>
          </p:cNvSpPr>
          <p:nvPr>
            <p:ph type="title"/>
          </p:nvPr>
        </p:nvSpPr>
        <p:spPr/>
        <p:txBody>
          <a:bodyPr/>
          <a:lstStyle/>
          <a:p>
            <a:r>
              <a:rPr lang="cs-CZ" dirty="0"/>
              <a:t>Příklad</a:t>
            </a:r>
          </a:p>
        </p:txBody>
      </p:sp>
      <p:sp>
        <p:nvSpPr>
          <p:cNvPr id="3" name="Zástupný obsah 2">
            <a:extLst>
              <a:ext uri="{FF2B5EF4-FFF2-40B4-BE49-F238E27FC236}">
                <a16:creationId xmlns:a16="http://schemas.microsoft.com/office/drawing/2014/main" id="{CC8181BE-C7AC-425A-B70F-7FF984731A70}"/>
              </a:ext>
            </a:extLst>
          </p:cNvPr>
          <p:cNvSpPr>
            <a:spLocks noGrp="1"/>
          </p:cNvSpPr>
          <p:nvPr>
            <p:ph idx="1"/>
          </p:nvPr>
        </p:nvSpPr>
        <p:spPr/>
        <p:txBody>
          <a:bodyPr/>
          <a:lstStyle/>
          <a:p>
            <a:r>
              <a:rPr lang="cs-CZ" sz="2000" dirty="0"/>
              <a:t>Kolik bajtů je třeba k uložení obsahu obrazovky při monochromatickém rozlišení 320x200 </a:t>
            </a:r>
            <a:r>
              <a:rPr lang="cs-CZ" sz="2000" dirty="0" err="1"/>
              <a:t>px</a:t>
            </a:r>
            <a:r>
              <a:rPr lang="cs-CZ" sz="2000" dirty="0"/>
              <a:t> ?</a:t>
            </a:r>
          </a:p>
          <a:p>
            <a:endParaRPr lang="cs-CZ" sz="2000" dirty="0"/>
          </a:p>
          <a:p>
            <a:r>
              <a:rPr lang="cs-CZ" sz="2000" dirty="0"/>
              <a:t>Obraz je složen ze 320 x 200 = 64000 bodů</a:t>
            </a:r>
          </a:p>
          <a:p>
            <a:r>
              <a:rPr lang="cs-CZ" sz="2000" dirty="0"/>
              <a:t>Každý pixel je uložen v paměti jako 1 bit (svítí/nesvítí)</a:t>
            </a:r>
          </a:p>
          <a:p>
            <a:r>
              <a:rPr lang="cs-CZ" sz="2000" dirty="0"/>
              <a:t>Obsah obrazovky je tedy uložen jako 64000 bitů</a:t>
            </a:r>
          </a:p>
          <a:p>
            <a:r>
              <a:rPr lang="cs-CZ" sz="2000" dirty="0"/>
              <a:t>K uložení obsahu obrazovky je třeba 8000 B</a:t>
            </a:r>
          </a:p>
          <a:p>
            <a:endParaRPr lang="cs-CZ" dirty="0"/>
          </a:p>
          <a:p>
            <a:endParaRPr lang="cs-CZ" dirty="0"/>
          </a:p>
        </p:txBody>
      </p:sp>
    </p:spTree>
    <p:extLst>
      <p:ext uri="{BB962C8B-B14F-4D97-AF65-F5344CB8AC3E}">
        <p14:creationId xmlns:p14="http://schemas.microsoft.com/office/powerpoint/2010/main" val="406547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0CB1CB0-23E1-4AB4-8D1F-7C7266733185}"/>
              </a:ext>
            </a:extLst>
          </p:cNvPr>
          <p:cNvSpPr>
            <a:spLocks noGrp="1"/>
          </p:cNvSpPr>
          <p:nvPr>
            <p:ph type="title"/>
          </p:nvPr>
        </p:nvSpPr>
        <p:spPr/>
        <p:txBody>
          <a:bodyPr/>
          <a:lstStyle/>
          <a:p>
            <a:r>
              <a:rPr lang="cs-CZ" dirty="0"/>
              <a:t>Příklad</a:t>
            </a:r>
          </a:p>
        </p:txBody>
      </p:sp>
      <p:sp>
        <p:nvSpPr>
          <p:cNvPr id="3" name="Zástupný obsah 2">
            <a:extLst>
              <a:ext uri="{FF2B5EF4-FFF2-40B4-BE49-F238E27FC236}">
                <a16:creationId xmlns:a16="http://schemas.microsoft.com/office/drawing/2014/main" id="{CC8181BE-C7AC-425A-B70F-7FF984731A70}"/>
              </a:ext>
            </a:extLst>
          </p:cNvPr>
          <p:cNvSpPr>
            <a:spLocks noGrp="1"/>
          </p:cNvSpPr>
          <p:nvPr>
            <p:ph idx="1"/>
          </p:nvPr>
        </p:nvSpPr>
        <p:spPr/>
        <p:txBody>
          <a:bodyPr/>
          <a:lstStyle/>
          <a:p>
            <a:r>
              <a:rPr lang="cs-CZ" sz="2000" dirty="0"/>
              <a:t>Kolik bajtů je třeba k uložení obsahu obrazovky ve čtyřbarevné hloubce v rozlišení 640x400 </a:t>
            </a:r>
            <a:r>
              <a:rPr lang="cs-CZ" sz="2000" dirty="0" err="1"/>
              <a:t>px</a:t>
            </a:r>
            <a:r>
              <a:rPr lang="cs-CZ" sz="2000" dirty="0"/>
              <a:t>?</a:t>
            </a:r>
          </a:p>
          <a:p>
            <a:endParaRPr lang="cs-CZ" sz="2000" dirty="0"/>
          </a:p>
          <a:p>
            <a:r>
              <a:rPr lang="cs-CZ" sz="2000" dirty="0"/>
              <a:t>Obraz je složen ze 640 x 400 = 256000 bodů</a:t>
            </a:r>
          </a:p>
          <a:p>
            <a:r>
              <a:rPr lang="cs-CZ" sz="2000" dirty="0"/>
              <a:t>Pixel může mít jednu ze 4 barev,  takže je třeba použít k zakódování barvy pixelu 2 bity</a:t>
            </a:r>
          </a:p>
          <a:p>
            <a:r>
              <a:rPr lang="cs-CZ" sz="2000" dirty="0"/>
              <a:t>Každý pixel je tedy uložen v paměti jako 2 bity</a:t>
            </a:r>
          </a:p>
          <a:p>
            <a:r>
              <a:rPr lang="cs-CZ" sz="2000" dirty="0"/>
              <a:t>Obsah obrazovky je uložen jako 256000 x 2 bity = 512000 b</a:t>
            </a:r>
          </a:p>
          <a:p>
            <a:r>
              <a:rPr lang="cs-CZ" sz="2000" dirty="0"/>
              <a:t>Obsah obrazovky je tedy uložen jako 64000 B</a:t>
            </a:r>
          </a:p>
          <a:p>
            <a:pPr marL="0" indent="0">
              <a:buNone/>
            </a:pPr>
            <a:endParaRPr lang="cs-CZ" dirty="0"/>
          </a:p>
          <a:p>
            <a:endParaRPr lang="cs-CZ" dirty="0"/>
          </a:p>
        </p:txBody>
      </p:sp>
    </p:spTree>
    <p:extLst>
      <p:ext uri="{BB962C8B-B14F-4D97-AF65-F5344CB8AC3E}">
        <p14:creationId xmlns:p14="http://schemas.microsoft.com/office/powerpoint/2010/main" val="114509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0CB1CB0-23E1-4AB4-8D1F-7C7266733185}"/>
              </a:ext>
            </a:extLst>
          </p:cNvPr>
          <p:cNvSpPr>
            <a:spLocks noGrp="1"/>
          </p:cNvSpPr>
          <p:nvPr>
            <p:ph type="title"/>
          </p:nvPr>
        </p:nvSpPr>
        <p:spPr/>
        <p:txBody>
          <a:bodyPr/>
          <a:lstStyle/>
          <a:p>
            <a:r>
              <a:rPr lang="cs-CZ" dirty="0"/>
              <a:t>Příklad</a:t>
            </a:r>
          </a:p>
        </p:txBody>
      </p:sp>
      <p:sp>
        <p:nvSpPr>
          <p:cNvPr id="3" name="Zástupný obsah 2">
            <a:extLst>
              <a:ext uri="{FF2B5EF4-FFF2-40B4-BE49-F238E27FC236}">
                <a16:creationId xmlns:a16="http://schemas.microsoft.com/office/drawing/2014/main" id="{CC8181BE-C7AC-425A-B70F-7FF984731A70}"/>
              </a:ext>
            </a:extLst>
          </p:cNvPr>
          <p:cNvSpPr>
            <a:spLocks noGrp="1"/>
          </p:cNvSpPr>
          <p:nvPr>
            <p:ph idx="1"/>
          </p:nvPr>
        </p:nvSpPr>
        <p:spPr/>
        <p:txBody>
          <a:bodyPr/>
          <a:lstStyle/>
          <a:p>
            <a:r>
              <a:rPr lang="cs-CZ" sz="2000" dirty="0"/>
              <a:t>Kolik bajtů je třeba k uložení obsahu obrazovky v rozlišení 640x480 </a:t>
            </a:r>
            <a:r>
              <a:rPr lang="cs-CZ" sz="2000" dirty="0" err="1"/>
              <a:t>px</a:t>
            </a:r>
            <a:r>
              <a:rPr lang="cs-CZ" sz="2000" dirty="0"/>
              <a:t>, je-li barevná hloubka 256 barev?</a:t>
            </a:r>
          </a:p>
          <a:p>
            <a:endParaRPr lang="cs-CZ" sz="2000" dirty="0"/>
          </a:p>
          <a:p>
            <a:r>
              <a:rPr lang="cs-CZ" sz="2000" dirty="0"/>
              <a:t>Obraz je složen ze 640 x 480 = 307200 bodů</a:t>
            </a:r>
          </a:p>
          <a:p>
            <a:r>
              <a:rPr lang="cs-CZ" sz="2000" dirty="0"/>
              <a:t>Zobrazuje-li se 256 barev, je třeba k zakódování barvy pixelu použít 8 bitů (2</a:t>
            </a:r>
            <a:r>
              <a:rPr lang="cs-CZ" sz="2000" baseline="30000" dirty="0"/>
              <a:t>8</a:t>
            </a:r>
            <a:r>
              <a:rPr lang="cs-CZ" sz="2000" dirty="0"/>
              <a:t> = 256)</a:t>
            </a:r>
          </a:p>
          <a:p>
            <a:r>
              <a:rPr lang="cs-CZ" sz="2000" dirty="0"/>
              <a:t>Každý pixel je tedy uložen v paměti jako 1 bajt</a:t>
            </a:r>
          </a:p>
          <a:p>
            <a:r>
              <a:rPr lang="cs-CZ" sz="2000" dirty="0"/>
              <a:t>Obsah obrazovky je tedy uložen jako 307200 B</a:t>
            </a:r>
          </a:p>
          <a:p>
            <a:pPr marL="0" indent="0">
              <a:buNone/>
            </a:pPr>
            <a:endParaRPr lang="cs-CZ" dirty="0"/>
          </a:p>
          <a:p>
            <a:endParaRPr lang="cs-CZ" dirty="0"/>
          </a:p>
        </p:txBody>
      </p:sp>
    </p:spTree>
    <p:extLst>
      <p:ext uri="{BB962C8B-B14F-4D97-AF65-F5344CB8AC3E}">
        <p14:creationId xmlns:p14="http://schemas.microsoft.com/office/powerpoint/2010/main" val="2426437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Nadpis 1">
            <a:extLst>
              <a:ext uri="{FF2B5EF4-FFF2-40B4-BE49-F238E27FC236}">
                <a16:creationId xmlns:a16="http://schemas.microsoft.com/office/drawing/2014/main" id="{025F2C56-FBA6-479F-A5A0-322C51BA3324}"/>
              </a:ext>
            </a:extLst>
          </p:cNvPr>
          <p:cNvSpPr>
            <a:spLocks noGrp="1" noChangeArrowheads="1"/>
          </p:cNvSpPr>
          <p:nvPr>
            <p:ph type="title" idx="4294967295"/>
          </p:nvPr>
        </p:nvSpPr>
        <p:spPr/>
        <p:txBody>
          <a:bodyPr anchor="ctr"/>
          <a:lstStyle/>
          <a:p>
            <a:pPr eaLnBrk="1" hangingPunct="1"/>
            <a:r>
              <a:rPr lang="cs-CZ" altLang="cs-CZ"/>
              <a:t>Historie</a:t>
            </a:r>
          </a:p>
        </p:txBody>
      </p:sp>
      <p:sp>
        <p:nvSpPr>
          <p:cNvPr id="6147" name="Zástupný symbol pro obsah 2">
            <a:extLst>
              <a:ext uri="{FF2B5EF4-FFF2-40B4-BE49-F238E27FC236}">
                <a16:creationId xmlns:a16="http://schemas.microsoft.com/office/drawing/2014/main" id="{1B0B5A47-81FE-416E-BF92-1B49DDE947C4}"/>
              </a:ext>
            </a:extLst>
          </p:cNvPr>
          <p:cNvSpPr>
            <a:spLocks noGrp="1" noChangeArrowheads="1"/>
          </p:cNvSpPr>
          <p:nvPr>
            <p:ph idx="4294967295"/>
          </p:nvPr>
        </p:nvSpPr>
        <p:spPr/>
        <p:txBody>
          <a:bodyPr/>
          <a:lstStyle/>
          <a:p>
            <a:pPr eaLnBrk="1" hangingPunct="1">
              <a:lnSpc>
                <a:spcPct val="80000"/>
              </a:lnSpc>
            </a:pPr>
            <a:r>
              <a:rPr lang="cs-CZ" altLang="cs-CZ" sz="1600" b="1" dirty="0"/>
              <a:t>MDA</a:t>
            </a:r>
            <a:r>
              <a:rPr lang="cs-CZ" altLang="cs-CZ" sz="1600" dirty="0"/>
              <a:t> – monochrome display adapter – grafický adapter instalovaný v prvních počítačích PC. Umožňoval pouze černobílý obraz (monitor pak obvykle zobrazoval místo bílé zelenou)</a:t>
            </a:r>
          </a:p>
          <a:p>
            <a:pPr eaLnBrk="1" hangingPunct="1">
              <a:lnSpc>
                <a:spcPct val="80000"/>
              </a:lnSpc>
            </a:pPr>
            <a:r>
              <a:rPr lang="cs-CZ" altLang="cs-CZ" sz="1600" b="1" dirty="0"/>
              <a:t>Textový režim </a:t>
            </a:r>
            <a:r>
              <a:rPr lang="cs-CZ" altLang="cs-CZ" sz="1600" dirty="0"/>
              <a:t>– 25 řádků, 80 znaků na řádek</a:t>
            </a:r>
          </a:p>
          <a:p>
            <a:pPr eaLnBrk="1" hangingPunct="1">
              <a:lnSpc>
                <a:spcPct val="80000"/>
              </a:lnSpc>
            </a:pPr>
            <a:r>
              <a:rPr lang="cs-CZ" altLang="cs-CZ" sz="1600" dirty="0"/>
              <a:t>Jeden znak má pevný rozměr 9x14 pixelů</a:t>
            </a:r>
          </a:p>
          <a:p>
            <a:pPr eaLnBrk="1" hangingPunct="1">
              <a:lnSpc>
                <a:spcPct val="80000"/>
              </a:lnSpc>
            </a:pPr>
            <a:r>
              <a:rPr lang="cs-CZ" altLang="cs-CZ" sz="1600" dirty="0"/>
              <a:t>Adapter obsahoval paměť, ve které byla uložena </a:t>
            </a:r>
            <a:r>
              <a:rPr lang="cs-CZ" altLang="cs-CZ" sz="1600" b="1" dirty="0"/>
              <a:t>pevná podoba jednotlivých znaků </a:t>
            </a:r>
            <a:r>
              <a:rPr lang="cs-CZ" altLang="cs-CZ" sz="1600" dirty="0"/>
              <a:t>(jaké pixely mají svítit a jaké mají být zhasnuté, aby byl zobrazen znak s příslušným ASCII kódem)</a:t>
            </a:r>
          </a:p>
          <a:p>
            <a:pPr eaLnBrk="1" hangingPunct="1">
              <a:lnSpc>
                <a:spcPct val="80000"/>
              </a:lnSpc>
            </a:pPr>
            <a:r>
              <a:rPr lang="cs-CZ" altLang="cs-CZ" sz="1600" dirty="0"/>
              <a:t>Rozlišení obrazu bylo </a:t>
            </a:r>
            <a:r>
              <a:rPr lang="cs-CZ" altLang="cs-CZ" sz="1600" b="1" dirty="0"/>
              <a:t>720 x 350 pixelů</a:t>
            </a:r>
            <a:r>
              <a:rPr lang="cs-CZ" altLang="cs-CZ" sz="1600" dirty="0"/>
              <a:t>, snímková frekvence </a:t>
            </a:r>
            <a:r>
              <a:rPr lang="cs-CZ" altLang="cs-CZ" sz="1600" b="1" dirty="0"/>
              <a:t>50 Hz </a:t>
            </a:r>
            <a:r>
              <a:rPr lang="cs-CZ" altLang="cs-CZ" sz="1600" dirty="0"/>
              <a:t>(viditelně to blikalo a unavovalo oči) </a:t>
            </a:r>
          </a:p>
          <a:p>
            <a:pPr eaLnBrk="1" hangingPunct="1">
              <a:lnSpc>
                <a:spcPct val="80000"/>
              </a:lnSpc>
            </a:pPr>
            <a:r>
              <a:rPr lang="cs-CZ" altLang="cs-CZ" sz="1600" dirty="0"/>
              <a:t>Zobrazení různých typů písma nebylo možné</a:t>
            </a:r>
          </a:p>
          <a:p>
            <a:pPr eaLnBrk="1" hangingPunct="1">
              <a:lnSpc>
                <a:spcPct val="80000"/>
              </a:lnSpc>
            </a:pPr>
            <a:r>
              <a:rPr lang="cs-CZ" altLang="cs-CZ" sz="1600" dirty="0"/>
              <a:t>Zobrazení znaků s českou diakritikou nebylo možně (grafický adapter je neznal)</a:t>
            </a:r>
          </a:p>
          <a:p>
            <a:pPr eaLnBrk="1" hangingPunct="1">
              <a:lnSpc>
                <a:spcPct val="80000"/>
              </a:lnSpc>
            </a:pPr>
            <a:r>
              <a:rPr lang="cs-CZ" altLang="cs-CZ" sz="1600" dirty="0"/>
              <a:t>Po přepnutí zobrazení do grafického režimu přestal adapter tvořit obraz jednotlivých znaků a umožnil černobílou grafiku v rozlišení 320x200 pixelů</a:t>
            </a:r>
          </a:p>
          <a:p>
            <a:pPr eaLnBrk="1" hangingPunct="1">
              <a:lnSpc>
                <a:spcPct val="80000"/>
              </a:lnSpc>
            </a:pPr>
            <a:r>
              <a:rPr lang="cs-CZ" altLang="cs-CZ" sz="1600" dirty="0"/>
              <a:t>Veškerá obrazová data byla uložena v paměti 4 kB</a:t>
            </a:r>
          </a:p>
          <a:p>
            <a:pPr lvl="1" eaLnBrk="1" hangingPunct="1">
              <a:lnSpc>
                <a:spcPct val="80000"/>
              </a:lnSpc>
            </a:pPr>
            <a:r>
              <a:rPr lang="cs-CZ" altLang="cs-CZ" sz="1400" dirty="0"/>
              <a:t>Z toho 2 kB obsahují informace o tom, jak vypadají jednotlivé znaky (definice zobrazitelných znaků bitmapou 9x14 pixelů)</a:t>
            </a:r>
          </a:p>
          <a:p>
            <a:pPr lvl="1" eaLnBrk="1" hangingPunct="1">
              <a:lnSpc>
                <a:spcPct val="80000"/>
              </a:lnSpc>
            </a:pPr>
            <a:r>
              <a:rPr lang="cs-CZ" altLang="cs-CZ" sz="1400" dirty="0"/>
              <a:t>Další 2 kB obsahují 80x25 znaků – tzn. obsah obrazovky</a:t>
            </a:r>
          </a:p>
          <a:p>
            <a:pPr lvl="1" eaLnBrk="1" hangingPunct="1">
              <a:lnSpc>
                <a:spcPct val="80000"/>
              </a:lnSpc>
            </a:pPr>
            <a:r>
              <a:rPr lang="cs-CZ" altLang="cs-CZ" sz="1400" dirty="0"/>
              <a:t>Tato obrazová paměť byla namapována do segmentu s počáteční adresou B0000h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19452633-B4FD-4BD8-97FD-D4573A0C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564904"/>
            <a:ext cx="7904879" cy="3744416"/>
          </a:xfrm>
          <a:prstGeom prst="rect">
            <a:avLst/>
          </a:prstGeom>
        </p:spPr>
      </p:pic>
      <p:sp>
        <p:nvSpPr>
          <p:cNvPr id="4" name="TextovéPole 3">
            <a:extLst>
              <a:ext uri="{FF2B5EF4-FFF2-40B4-BE49-F238E27FC236}">
                <a16:creationId xmlns:a16="http://schemas.microsoft.com/office/drawing/2014/main" id="{CCB0A69B-DED7-44ED-B92B-DC4A2E0642C1}"/>
              </a:ext>
            </a:extLst>
          </p:cNvPr>
          <p:cNvSpPr txBox="1"/>
          <p:nvPr/>
        </p:nvSpPr>
        <p:spPr>
          <a:xfrm>
            <a:off x="539552" y="1340768"/>
            <a:ext cx="5760640" cy="646331"/>
          </a:xfrm>
          <a:prstGeom prst="rect">
            <a:avLst/>
          </a:prstGeom>
          <a:noFill/>
        </p:spPr>
        <p:txBody>
          <a:bodyPr wrap="square" rtlCol="0">
            <a:spAutoFit/>
          </a:bodyPr>
          <a:lstStyle/>
          <a:p>
            <a:r>
              <a:rPr lang="cs-CZ" dirty="0"/>
              <a:t>Pevná znaková sada MDA</a:t>
            </a:r>
          </a:p>
          <a:p>
            <a:r>
              <a:rPr lang="cs-CZ" dirty="0"/>
              <a:t>Každý znak je definován v rastru 9x14 </a:t>
            </a:r>
            <a:r>
              <a:rPr lang="cs-CZ" dirty="0" err="1"/>
              <a:t>px</a:t>
            </a:r>
            <a:endParaRPr lang="cs-CZ" dirty="0"/>
          </a:p>
        </p:txBody>
      </p:sp>
    </p:spTree>
    <p:extLst>
      <p:ext uri="{BB962C8B-B14F-4D97-AF65-F5344CB8AC3E}">
        <p14:creationId xmlns:p14="http://schemas.microsoft.com/office/powerpoint/2010/main" val="369948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07199EC0-ED8E-4AC1-A2B5-A81844CD1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852936"/>
            <a:ext cx="4320480" cy="3124633"/>
          </a:xfrm>
          <a:prstGeom prst="rect">
            <a:avLst/>
          </a:prstGeom>
        </p:spPr>
      </p:pic>
      <p:pic>
        <p:nvPicPr>
          <p:cNvPr id="5" name="Obrázek 4">
            <a:extLst>
              <a:ext uri="{FF2B5EF4-FFF2-40B4-BE49-F238E27FC236}">
                <a16:creationId xmlns:a16="http://schemas.microsoft.com/office/drawing/2014/main" id="{62F0B393-AC2C-4F3D-B9DE-9007E9942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708920"/>
            <a:ext cx="4248472" cy="3186354"/>
          </a:xfrm>
          <a:prstGeom prst="rect">
            <a:avLst/>
          </a:prstGeom>
        </p:spPr>
      </p:pic>
      <p:sp>
        <p:nvSpPr>
          <p:cNvPr id="6" name="TextovéPole 5">
            <a:extLst>
              <a:ext uri="{FF2B5EF4-FFF2-40B4-BE49-F238E27FC236}">
                <a16:creationId xmlns:a16="http://schemas.microsoft.com/office/drawing/2014/main" id="{32026506-2C0D-4C23-A5FE-C1D7A60396D9}"/>
              </a:ext>
            </a:extLst>
          </p:cNvPr>
          <p:cNvSpPr txBox="1"/>
          <p:nvPr/>
        </p:nvSpPr>
        <p:spPr>
          <a:xfrm>
            <a:off x="539552" y="1196752"/>
            <a:ext cx="7200800" cy="646331"/>
          </a:xfrm>
          <a:prstGeom prst="rect">
            <a:avLst/>
          </a:prstGeom>
          <a:noFill/>
        </p:spPr>
        <p:txBody>
          <a:bodyPr wrap="square" rtlCol="0">
            <a:spAutoFit/>
          </a:bodyPr>
          <a:lstStyle/>
          <a:p>
            <a:r>
              <a:rPr lang="cs-CZ" dirty="0"/>
              <a:t>Monochromatické monitory pro MDA karty nebyly pouze černo-bílé. Používala se běžně i varianta černo-zelená a černo-oranžová.</a:t>
            </a:r>
          </a:p>
        </p:txBody>
      </p:sp>
    </p:spTree>
    <p:extLst>
      <p:ext uri="{BB962C8B-B14F-4D97-AF65-F5344CB8AC3E}">
        <p14:creationId xmlns:p14="http://schemas.microsoft.com/office/powerpoint/2010/main" val="393460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adpis 1">
            <a:extLst>
              <a:ext uri="{FF2B5EF4-FFF2-40B4-BE49-F238E27FC236}">
                <a16:creationId xmlns:a16="http://schemas.microsoft.com/office/drawing/2014/main" id="{C3EFCE91-80AE-4396-864C-2E09EB145883}"/>
              </a:ext>
            </a:extLst>
          </p:cNvPr>
          <p:cNvSpPr>
            <a:spLocks noGrp="1" noChangeArrowheads="1"/>
          </p:cNvSpPr>
          <p:nvPr>
            <p:ph type="title" idx="4294967295"/>
          </p:nvPr>
        </p:nvSpPr>
        <p:spPr/>
        <p:txBody>
          <a:bodyPr anchor="ctr"/>
          <a:lstStyle/>
          <a:p>
            <a:pPr eaLnBrk="1" hangingPunct="1"/>
            <a:r>
              <a:rPr lang="cs-CZ" altLang="cs-CZ" dirty="0"/>
              <a:t>Historie</a:t>
            </a:r>
          </a:p>
        </p:txBody>
      </p:sp>
      <p:sp>
        <p:nvSpPr>
          <p:cNvPr id="7171" name="Zástupný symbol pro obsah 2">
            <a:extLst>
              <a:ext uri="{FF2B5EF4-FFF2-40B4-BE49-F238E27FC236}">
                <a16:creationId xmlns:a16="http://schemas.microsoft.com/office/drawing/2014/main" id="{408E438F-1E0B-4AC3-972A-26AC035FEABA}"/>
              </a:ext>
            </a:extLst>
          </p:cNvPr>
          <p:cNvSpPr>
            <a:spLocks noGrp="1" noChangeArrowheads="1"/>
          </p:cNvSpPr>
          <p:nvPr>
            <p:ph idx="4294967295"/>
          </p:nvPr>
        </p:nvSpPr>
        <p:spPr/>
        <p:txBody>
          <a:bodyPr/>
          <a:lstStyle/>
          <a:p>
            <a:pPr eaLnBrk="1" hangingPunct="1"/>
            <a:r>
              <a:rPr lang="cs-CZ" altLang="cs-CZ" sz="1600" b="1" dirty="0"/>
              <a:t>CGA</a:t>
            </a:r>
            <a:r>
              <a:rPr lang="cs-CZ" altLang="cs-CZ" sz="1600" dirty="0"/>
              <a:t> – </a:t>
            </a:r>
            <a:r>
              <a:rPr lang="cs-CZ" altLang="cs-CZ" sz="1600" dirty="0" err="1"/>
              <a:t>color</a:t>
            </a:r>
            <a:r>
              <a:rPr lang="cs-CZ" altLang="cs-CZ" sz="1600" dirty="0"/>
              <a:t> </a:t>
            </a:r>
            <a:r>
              <a:rPr lang="cs-CZ" altLang="cs-CZ" sz="1600" dirty="0" err="1"/>
              <a:t>graphics</a:t>
            </a:r>
            <a:r>
              <a:rPr lang="cs-CZ" altLang="cs-CZ" sz="1600" dirty="0"/>
              <a:t> adapter </a:t>
            </a:r>
          </a:p>
          <a:p>
            <a:pPr eaLnBrk="1" hangingPunct="1"/>
            <a:r>
              <a:rPr lang="cs-CZ" altLang="cs-CZ" sz="1600" dirty="0"/>
              <a:t>Používal se u prvních počítačů PC a umožňoval v grafickém režimu zobrazení ve </a:t>
            </a:r>
            <a:r>
              <a:rPr lang="cs-CZ" altLang="cs-CZ" sz="1600" b="1" dirty="0"/>
              <a:t>čtyřech barvách</a:t>
            </a:r>
            <a:r>
              <a:rPr lang="cs-CZ" altLang="cs-CZ" sz="1600" dirty="0"/>
              <a:t> při rozlišení 640x200 </a:t>
            </a:r>
            <a:r>
              <a:rPr lang="cs-CZ" altLang="cs-CZ" sz="1600" dirty="0" err="1"/>
              <a:t>px</a:t>
            </a:r>
            <a:r>
              <a:rPr lang="cs-CZ" altLang="cs-CZ" sz="1600" dirty="0"/>
              <a:t> (pixel byl dvakrát vyšší než jeho šířka)</a:t>
            </a:r>
          </a:p>
          <a:p>
            <a:pPr eaLnBrk="1" hangingPunct="1"/>
            <a:r>
              <a:rPr lang="cs-CZ" altLang="cs-CZ" sz="1600" dirty="0"/>
              <a:t>V textovém režimu měl znak rozměry 8x8 pixelů – nevypadalo to moc pěkně</a:t>
            </a:r>
          </a:p>
          <a:p>
            <a:pPr eaLnBrk="1" hangingPunct="1"/>
            <a:r>
              <a:rPr lang="cs-CZ" altLang="cs-CZ" sz="1600" dirty="0"/>
              <a:t>Rozlišení obrazovky v textovém režimu bylo pouze 320x200 </a:t>
            </a:r>
            <a:r>
              <a:rPr lang="cs-CZ" altLang="cs-CZ" sz="1600" dirty="0" err="1"/>
              <a:t>px</a:t>
            </a:r>
            <a:endParaRPr lang="cs-CZ" altLang="cs-CZ" sz="1600" dirty="0"/>
          </a:p>
          <a:p>
            <a:pPr eaLnBrk="1" hangingPunct="1"/>
            <a:r>
              <a:rPr lang="cs-CZ" altLang="cs-CZ" sz="1600" dirty="0"/>
              <a:t>Znaková sada v paměti EPROM se dala přeprogramovat, aby bylo možné v textovém režimu zobrazovat i české znaky s diakritikou</a:t>
            </a:r>
          </a:p>
          <a:p>
            <a:pPr eaLnBrk="1" hangingPunct="1"/>
            <a:r>
              <a:rPr lang="cs-CZ" altLang="cs-CZ" sz="1600" dirty="0"/>
              <a:t>Karta je řízena čipem Motorola MC6845 </a:t>
            </a:r>
          </a:p>
          <a:p>
            <a:pPr eaLnBrk="1" hangingPunct="1"/>
            <a:r>
              <a:rPr lang="cs-CZ" altLang="cs-CZ" sz="1600" dirty="0"/>
              <a:t>Ve </a:t>
            </a:r>
            <a:r>
              <a:rPr lang="cs-CZ" altLang="cs-CZ" sz="1600" dirty="0" err="1"/>
              <a:t>videopaměti</a:t>
            </a:r>
            <a:r>
              <a:rPr lang="cs-CZ" altLang="cs-CZ" sz="1600" dirty="0"/>
              <a:t> byl každý znak uložen </a:t>
            </a:r>
            <a:r>
              <a:rPr lang="cs-CZ" altLang="cs-CZ" sz="1600" dirty="0" err="1"/>
              <a:t>dvoubajtově</a:t>
            </a:r>
            <a:endParaRPr lang="cs-CZ" altLang="cs-CZ" sz="1600" dirty="0"/>
          </a:p>
          <a:p>
            <a:pPr lvl="1" eaLnBrk="1" hangingPunct="1"/>
            <a:r>
              <a:rPr lang="cs-CZ" altLang="cs-CZ" sz="1600" dirty="0"/>
              <a:t>1. bajt – ASCII kód zobrazovaného znaku</a:t>
            </a:r>
          </a:p>
          <a:p>
            <a:pPr lvl="1" eaLnBrk="1" hangingPunct="1"/>
            <a:r>
              <a:rPr lang="cs-CZ" altLang="cs-CZ" sz="1600" dirty="0"/>
              <a:t>2. bajt  barva popředí (spodní 4 bity) a barva pozadí (horní 3 bity) + blikání (1 bit)</a:t>
            </a:r>
          </a:p>
          <a:p>
            <a:pPr eaLnBrk="1" hangingPunct="1"/>
            <a:r>
              <a:rPr lang="cs-CZ" altLang="cs-CZ" sz="1600" dirty="0"/>
              <a:t>Bylo možné přesně nakonfigurovat vertikální a horizontální frekvenci, prodlevu pro návrat paprsku zpět do horního rohu</a:t>
            </a:r>
          </a:p>
          <a:p>
            <a:pPr eaLnBrk="1" hangingPunct="1"/>
            <a:r>
              <a:rPr lang="cs-CZ" altLang="cs-CZ" sz="1600" dirty="0"/>
              <a:t>Nastavením nesmyslných parametrů bylo možné zničit monitor (mnohokrát se to stalo) </a:t>
            </a:r>
          </a:p>
          <a:p>
            <a:pPr eaLnBrk="1" hangingPunct="1">
              <a:lnSpc>
                <a:spcPct val="80000"/>
              </a:lnSpc>
            </a:pPr>
            <a:endParaRPr lang="cs-CZ" altLang="cs-CZ"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33B555A-84E9-44AB-BF5A-57D7901B305F}"/>
              </a:ext>
            </a:extLst>
          </p:cNvPr>
          <p:cNvSpPr>
            <a:spLocks noGrp="1" noChangeArrowheads="1"/>
          </p:cNvSpPr>
          <p:nvPr>
            <p:ph type="title"/>
          </p:nvPr>
        </p:nvSpPr>
        <p:spPr/>
        <p:txBody>
          <a:bodyPr/>
          <a:lstStyle/>
          <a:p>
            <a:pPr eaLnBrk="1" hangingPunct="1"/>
            <a:r>
              <a:rPr lang="cs-CZ" altLang="cs-CZ"/>
              <a:t>Grafická karta</a:t>
            </a:r>
          </a:p>
        </p:txBody>
      </p:sp>
      <p:sp>
        <p:nvSpPr>
          <p:cNvPr id="5123" name="Rectangle 3">
            <a:extLst>
              <a:ext uri="{FF2B5EF4-FFF2-40B4-BE49-F238E27FC236}">
                <a16:creationId xmlns:a16="http://schemas.microsoft.com/office/drawing/2014/main" id="{812ABA64-DD37-4D49-969D-EC2263EE78D1}"/>
              </a:ext>
            </a:extLst>
          </p:cNvPr>
          <p:cNvSpPr>
            <a:spLocks noGrp="1" noChangeArrowheads="1"/>
          </p:cNvSpPr>
          <p:nvPr>
            <p:ph type="body" idx="1"/>
          </p:nvPr>
        </p:nvSpPr>
        <p:spPr/>
        <p:txBody>
          <a:bodyPr/>
          <a:lstStyle/>
          <a:p>
            <a:pPr eaLnBrk="1" hangingPunct="1"/>
            <a:r>
              <a:rPr lang="cs-CZ" altLang="cs-CZ" sz="1900" dirty="0"/>
              <a:t>Nejjednodušší grafické karty pouze mapují část operační paměti vyhrazené pro zobrazování (takzvané video paměti) a tuto informaci </a:t>
            </a:r>
            <a:r>
              <a:rPr lang="cs-CZ" altLang="cs-CZ" sz="1900" b="1" dirty="0"/>
              <a:t>převádějí na obrazový signál</a:t>
            </a:r>
          </a:p>
          <a:p>
            <a:pPr eaLnBrk="1" hangingPunct="1"/>
            <a:r>
              <a:rPr lang="cs-CZ" altLang="cs-CZ" sz="1900" dirty="0"/>
              <a:t>Složitější grafické karty už obsahují </a:t>
            </a:r>
            <a:r>
              <a:rPr lang="cs-CZ" altLang="cs-CZ" sz="1900" b="1" dirty="0"/>
              <a:t>vlastní paměť</a:t>
            </a:r>
            <a:r>
              <a:rPr lang="cs-CZ" altLang="cs-CZ" sz="1900" dirty="0"/>
              <a:t> </a:t>
            </a:r>
          </a:p>
          <a:p>
            <a:pPr eaLnBrk="1" hangingPunct="1"/>
            <a:r>
              <a:rPr lang="cs-CZ" altLang="cs-CZ" sz="1900" dirty="0"/>
              <a:t>Moderní grafické karty umí i počítat se zadanými geometrickými objekty (úsečky, trojúhelníky…) a samy vytváří v paměti grafická data</a:t>
            </a:r>
          </a:p>
          <a:p>
            <a:pPr eaLnBrk="1" hangingPunct="1"/>
            <a:r>
              <a:rPr lang="cs-CZ" altLang="cs-CZ" sz="1900" b="1" dirty="0"/>
              <a:t>Grafický akcelerátor</a:t>
            </a:r>
            <a:r>
              <a:rPr lang="cs-CZ" altLang="cs-CZ" sz="1900" dirty="0"/>
              <a:t> – grafický adaptér, který pouze nepřevádí data z </a:t>
            </a:r>
            <a:r>
              <a:rPr lang="cs-CZ" altLang="cs-CZ" sz="1900" dirty="0" err="1"/>
              <a:t>videopaměti</a:t>
            </a:r>
            <a:r>
              <a:rPr lang="cs-CZ" altLang="cs-CZ" sz="1900" dirty="0"/>
              <a:t> na obrazový signál, ale umí také provádět výpočty polohy zadaných těles</a:t>
            </a:r>
          </a:p>
          <a:p>
            <a:pPr eaLnBrk="1" hangingPunct="1"/>
            <a:r>
              <a:rPr lang="cs-CZ" altLang="cs-CZ" sz="1900" dirty="0"/>
              <a:t>Grafický akcelerátor obsahuje samostatný mikroprocesor, který umí provádět maticové výpočty, transformace souřadnic, výpočty používané při kódování a dekódování videa a další…</a:t>
            </a:r>
          </a:p>
          <a:p>
            <a:pPr eaLnBrk="1" hangingPunct="1"/>
            <a:r>
              <a:rPr lang="cs-CZ" altLang="cs-CZ" sz="1900" dirty="0"/>
              <a:t>Nejvyšším stupněm grafické akcelerace je podpora zobrazování </a:t>
            </a:r>
            <a:r>
              <a:rPr lang="cs-CZ" altLang="cs-CZ" sz="1900" b="1" dirty="0"/>
              <a:t>3D těles</a:t>
            </a:r>
            <a:r>
              <a:rPr lang="cs-CZ" altLang="cs-CZ" sz="19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72AF1E36-9FBC-4341-9341-8C5593577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7" y="836712"/>
            <a:ext cx="8871386" cy="5544616"/>
          </a:xfrm>
          <a:prstGeom prst="rect">
            <a:avLst/>
          </a:prstGeom>
        </p:spPr>
      </p:pic>
    </p:spTree>
    <p:extLst>
      <p:ext uri="{BB962C8B-B14F-4D97-AF65-F5344CB8AC3E}">
        <p14:creationId xmlns:p14="http://schemas.microsoft.com/office/powerpoint/2010/main" val="230374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3EAA4A30-E976-4E48-9FC0-F54DDF84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28800"/>
            <a:ext cx="6684235" cy="5013176"/>
          </a:xfrm>
          <a:prstGeom prst="rect">
            <a:avLst/>
          </a:prstGeom>
        </p:spPr>
      </p:pic>
      <p:sp>
        <p:nvSpPr>
          <p:cNvPr id="4" name="TextovéPole 3">
            <a:extLst>
              <a:ext uri="{FF2B5EF4-FFF2-40B4-BE49-F238E27FC236}">
                <a16:creationId xmlns:a16="http://schemas.microsoft.com/office/drawing/2014/main" id="{D9339A13-A94A-45FE-8D80-2A5BA07C0702}"/>
              </a:ext>
            </a:extLst>
          </p:cNvPr>
          <p:cNvSpPr txBox="1"/>
          <p:nvPr/>
        </p:nvSpPr>
        <p:spPr>
          <a:xfrm>
            <a:off x="683568" y="813483"/>
            <a:ext cx="2880320" cy="369332"/>
          </a:xfrm>
          <a:prstGeom prst="rect">
            <a:avLst/>
          </a:prstGeom>
          <a:noFill/>
        </p:spPr>
        <p:txBody>
          <a:bodyPr wrap="square" rtlCol="0">
            <a:spAutoFit/>
          </a:bodyPr>
          <a:lstStyle/>
          <a:p>
            <a:r>
              <a:rPr lang="cs-CZ" dirty="0"/>
              <a:t>CGA monitor</a:t>
            </a:r>
          </a:p>
        </p:txBody>
      </p:sp>
    </p:spTree>
    <p:extLst>
      <p:ext uri="{BB962C8B-B14F-4D97-AF65-F5344CB8AC3E}">
        <p14:creationId xmlns:p14="http://schemas.microsoft.com/office/powerpoint/2010/main" val="2285410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obsah 4">
            <a:extLst>
              <a:ext uri="{FF2B5EF4-FFF2-40B4-BE49-F238E27FC236}">
                <a16:creationId xmlns:a16="http://schemas.microsoft.com/office/drawing/2014/main" id="{D4EA7837-6DA8-4B3A-B5D5-0A30A12BF2C4}"/>
              </a:ext>
            </a:extLst>
          </p:cNvPr>
          <p:cNvSpPr>
            <a:spLocks noGrp="1"/>
          </p:cNvSpPr>
          <p:nvPr>
            <p:ph idx="1"/>
          </p:nvPr>
        </p:nvSpPr>
        <p:spPr/>
        <p:txBody>
          <a:bodyPr/>
          <a:lstStyle/>
          <a:p>
            <a:r>
              <a:rPr lang="cs-CZ" sz="2400" b="1" dirty="0"/>
              <a:t>Jak vypadaly CGA hry používající 4 barvy</a:t>
            </a:r>
          </a:p>
          <a:p>
            <a:pPr marL="0" indent="0">
              <a:buNone/>
            </a:pPr>
            <a:endParaRPr lang="cs-CZ" sz="2400" b="1" dirty="0"/>
          </a:p>
          <a:p>
            <a:pPr marL="0" indent="0">
              <a:buNone/>
            </a:pPr>
            <a:r>
              <a:rPr lang="cs-CZ" sz="2400" dirty="0"/>
              <a:t>https://www.youtube.com/watch?v=Z1isu8oMxTw</a:t>
            </a:r>
          </a:p>
        </p:txBody>
      </p:sp>
    </p:spTree>
    <p:extLst>
      <p:ext uri="{BB962C8B-B14F-4D97-AF65-F5344CB8AC3E}">
        <p14:creationId xmlns:p14="http://schemas.microsoft.com/office/powerpoint/2010/main" val="3776087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874860A-2599-46F4-8F94-2DE05AAAA7F5}"/>
              </a:ext>
            </a:extLst>
          </p:cNvPr>
          <p:cNvSpPr>
            <a:spLocks noGrp="1" noChangeArrowheads="1"/>
          </p:cNvSpPr>
          <p:nvPr>
            <p:ph type="title"/>
          </p:nvPr>
        </p:nvSpPr>
        <p:spPr/>
        <p:txBody>
          <a:bodyPr/>
          <a:lstStyle/>
          <a:p>
            <a:pPr eaLnBrk="1" hangingPunct="1"/>
            <a:r>
              <a:rPr lang="cs-CZ" altLang="cs-CZ"/>
              <a:t>Historie</a:t>
            </a:r>
          </a:p>
        </p:txBody>
      </p:sp>
      <p:sp>
        <p:nvSpPr>
          <p:cNvPr id="8195" name="Rectangle 3">
            <a:extLst>
              <a:ext uri="{FF2B5EF4-FFF2-40B4-BE49-F238E27FC236}">
                <a16:creationId xmlns:a16="http://schemas.microsoft.com/office/drawing/2014/main" id="{E7F19C91-6D13-41FD-94E5-13C6ECD2CC1F}"/>
              </a:ext>
            </a:extLst>
          </p:cNvPr>
          <p:cNvSpPr>
            <a:spLocks noGrp="1" noChangeArrowheads="1"/>
          </p:cNvSpPr>
          <p:nvPr>
            <p:ph type="body" idx="1"/>
          </p:nvPr>
        </p:nvSpPr>
        <p:spPr/>
        <p:txBody>
          <a:bodyPr/>
          <a:lstStyle/>
          <a:p>
            <a:pPr eaLnBrk="1" hangingPunct="1"/>
            <a:r>
              <a:rPr lang="cs-CZ" altLang="cs-CZ" sz="1800" b="1" dirty="0"/>
              <a:t>HGC </a:t>
            </a:r>
            <a:r>
              <a:rPr lang="cs-CZ" altLang="cs-CZ" sz="1800" dirty="0"/>
              <a:t>– </a:t>
            </a:r>
            <a:r>
              <a:rPr lang="cs-CZ" altLang="cs-CZ" sz="1800" b="1" dirty="0" err="1"/>
              <a:t>Hercules</a:t>
            </a:r>
            <a:r>
              <a:rPr lang="cs-CZ" altLang="cs-CZ" sz="1800" dirty="0"/>
              <a:t> </a:t>
            </a:r>
            <a:r>
              <a:rPr lang="cs-CZ" altLang="cs-CZ" sz="1800" dirty="0" err="1"/>
              <a:t>graphics</a:t>
            </a:r>
            <a:r>
              <a:rPr lang="cs-CZ" altLang="cs-CZ" sz="1800" dirty="0"/>
              <a:t> </a:t>
            </a:r>
            <a:r>
              <a:rPr lang="cs-CZ" altLang="cs-CZ" sz="1800" dirty="0" err="1"/>
              <a:t>card</a:t>
            </a:r>
            <a:endParaRPr lang="cs-CZ" altLang="cs-CZ" sz="1800" dirty="0"/>
          </a:p>
          <a:p>
            <a:pPr eaLnBrk="1" hangingPunct="1"/>
            <a:r>
              <a:rPr lang="cs-CZ" altLang="cs-CZ" sz="1800" dirty="0"/>
              <a:t>Vzniká ve stejné době jako CGA a MDA – jde o jednu ze tří alternativ, mezi kterými mohl uživatel tehdy volit</a:t>
            </a:r>
          </a:p>
          <a:p>
            <a:pPr eaLnBrk="1" hangingPunct="1"/>
            <a:r>
              <a:rPr lang="cs-CZ" altLang="cs-CZ" sz="1800" dirty="0"/>
              <a:t>V textovém režimu </a:t>
            </a:r>
            <a:r>
              <a:rPr lang="cs-CZ" altLang="cs-CZ" sz="1800" b="1" dirty="0"/>
              <a:t>80 znaků na 25 řádcích</a:t>
            </a:r>
            <a:r>
              <a:rPr lang="cs-CZ" altLang="cs-CZ" sz="1800" dirty="0"/>
              <a:t> v celkovém rozlišení </a:t>
            </a:r>
            <a:r>
              <a:rPr lang="cs-CZ" altLang="cs-CZ" sz="1800" b="1" dirty="0"/>
              <a:t>720×350</a:t>
            </a:r>
            <a:r>
              <a:rPr lang="cs-CZ" altLang="cs-CZ" sz="1800" dirty="0"/>
              <a:t> pixelů (kompatibilní s MDA)</a:t>
            </a:r>
          </a:p>
          <a:p>
            <a:pPr eaLnBrk="1" hangingPunct="1"/>
            <a:r>
              <a:rPr lang="cs-CZ" altLang="cs-CZ" sz="1800" dirty="0"/>
              <a:t>V grafickém režimu pouze dvoubarevné zobrazení, ale ve vyšším rozlišení 720 x 348 </a:t>
            </a:r>
            <a:r>
              <a:rPr lang="cs-CZ" altLang="cs-CZ" sz="1800" dirty="0" err="1"/>
              <a:t>px</a:t>
            </a:r>
            <a:endParaRPr lang="cs-CZ" altLang="cs-CZ" sz="1800" dirty="0"/>
          </a:p>
          <a:p>
            <a:pPr eaLnBrk="1" hangingPunct="1"/>
            <a:r>
              <a:rPr lang="cs-CZ" altLang="cs-CZ" sz="1800" dirty="0"/>
              <a:t>Obrazová paměť s kapacitou 32 kB mapovaná do segmentu s počáteční adresou B0000h</a:t>
            </a:r>
          </a:p>
          <a:p>
            <a:pPr eaLnBrk="1" hangingPunct="1"/>
            <a:r>
              <a:rPr lang="cs-CZ" altLang="cs-CZ" sz="1800" dirty="0"/>
              <a:t>Grafická karta je řízena také čipem Motorola MC6845 (stejně jako CGA)</a:t>
            </a:r>
          </a:p>
          <a:p>
            <a:pPr eaLnBrk="1" hangingPunct="1"/>
            <a:r>
              <a:rPr lang="cs-CZ" altLang="cs-CZ" sz="1800" dirty="0"/>
              <a:t>Každý z uvedených adapterů MDA, CGA, </a:t>
            </a:r>
            <a:r>
              <a:rPr lang="cs-CZ" altLang="cs-CZ" sz="1800" dirty="0" err="1"/>
              <a:t>Hercules</a:t>
            </a:r>
            <a:r>
              <a:rPr lang="cs-CZ" altLang="cs-CZ" sz="1800" dirty="0"/>
              <a:t> používá jiný způsob volání grafických služeb a jiný typ výstupního signálu </a:t>
            </a:r>
          </a:p>
          <a:p>
            <a:pPr eaLnBrk="1" hangingPunct="1"/>
            <a:r>
              <a:rPr lang="cs-CZ" altLang="cs-CZ" sz="1800" b="1" dirty="0"/>
              <a:t>Pro každý adapter je potřeba jiný monitor</a:t>
            </a:r>
            <a:r>
              <a:rPr lang="cs-CZ" altLang="cs-CZ" sz="1800" dirty="0"/>
              <a:t>, monitory byly navrhovány speciálně pro určité typy grafických karet </a:t>
            </a:r>
          </a:p>
          <a:p>
            <a:pPr eaLnBrk="1" hangingPunct="1"/>
            <a:r>
              <a:rPr lang="cs-CZ" altLang="cs-CZ" sz="1800" dirty="0"/>
              <a:t>Pro každý grafický adapter bylo potřeba napsat jinou verzi programu (např. hra naprogramovaná pro CGA nešla hrát na počítači s kartou </a:t>
            </a:r>
            <a:r>
              <a:rPr lang="cs-CZ" altLang="cs-CZ" sz="1800" dirty="0" err="1"/>
              <a:t>Hercules</a:t>
            </a:r>
            <a:r>
              <a:rPr lang="cs-CZ" altLang="cs-CZ" sz="1800" dirty="0"/>
              <a:t>)</a:t>
            </a:r>
          </a:p>
          <a:p>
            <a:pPr eaLnBrk="1" hangingPunct="1"/>
            <a:endParaRPr lang="cs-CZ" altLang="cs-CZ"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Nadpis 1">
            <a:extLst>
              <a:ext uri="{FF2B5EF4-FFF2-40B4-BE49-F238E27FC236}">
                <a16:creationId xmlns:a16="http://schemas.microsoft.com/office/drawing/2014/main" id="{B569240C-FB3D-48E1-9F96-880441C6DA2E}"/>
              </a:ext>
            </a:extLst>
          </p:cNvPr>
          <p:cNvSpPr>
            <a:spLocks noGrp="1" noChangeArrowheads="1"/>
          </p:cNvSpPr>
          <p:nvPr>
            <p:ph type="title" idx="4294967295"/>
          </p:nvPr>
        </p:nvSpPr>
        <p:spPr/>
        <p:txBody>
          <a:bodyPr anchor="ctr"/>
          <a:lstStyle/>
          <a:p>
            <a:pPr eaLnBrk="1" hangingPunct="1"/>
            <a:endParaRPr lang="cs-CZ" altLang="cs-CZ"/>
          </a:p>
        </p:txBody>
      </p:sp>
      <p:pic>
        <p:nvPicPr>
          <p:cNvPr id="9219" name="Picture 2" descr="Soubor:Hercules Graphics Card.jpg">
            <a:extLst>
              <a:ext uri="{FF2B5EF4-FFF2-40B4-BE49-F238E27FC236}">
                <a16:creationId xmlns:a16="http://schemas.microsoft.com/office/drawing/2014/main" id="{216240DB-9E79-4E40-A433-1B4469122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57338"/>
            <a:ext cx="76200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ovéPole 3">
            <a:extLst>
              <a:ext uri="{FF2B5EF4-FFF2-40B4-BE49-F238E27FC236}">
                <a16:creationId xmlns:a16="http://schemas.microsoft.com/office/drawing/2014/main" id="{0F4D1596-926E-4F82-A8D8-1E3B6C9C5C38}"/>
              </a:ext>
            </a:extLst>
          </p:cNvPr>
          <p:cNvSpPr txBox="1">
            <a:spLocks noChangeArrowheads="1"/>
          </p:cNvSpPr>
          <p:nvPr/>
        </p:nvSpPr>
        <p:spPr bwMode="auto">
          <a:xfrm>
            <a:off x="1116013" y="5373688"/>
            <a:ext cx="7043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cs-CZ" altLang="cs-CZ" dirty="0">
                <a:latin typeface="Calibri" panose="020F0502020204030204" pitchFamily="34" charset="0"/>
              </a:rPr>
              <a:t>Grafická karta </a:t>
            </a:r>
            <a:r>
              <a:rPr lang="cs-CZ" altLang="cs-CZ" dirty="0" err="1">
                <a:latin typeface="Calibri" panose="020F0502020204030204" pitchFamily="34" charset="0"/>
              </a:rPr>
              <a:t>Hercules</a:t>
            </a:r>
            <a:endParaRPr lang="cs-CZ" altLang="cs-CZ" dirty="0">
              <a:latin typeface="Calibri" panose="020F0502020204030204" pitchFamily="34" charset="0"/>
            </a:endParaRPr>
          </a:p>
          <a:p>
            <a:pPr eaLnBrk="1" hangingPunct="1"/>
            <a:endParaRPr lang="cs-CZ" altLang="cs-CZ" dirty="0">
              <a:latin typeface="Calibri" panose="020F0502020204030204" pitchFamily="34" charset="0"/>
            </a:endParaRPr>
          </a:p>
          <a:p>
            <a:pPr eaLnBrk="1" hangingPunct="1"/>
            <a:r>
              <a:rPr lang="cs-CZ" altLang="cs-CZ" dirty="0">
                <a:latin typeface="Calibri" panose="020F0502020204030204" pitchFamily="34" charset="0"/>
              </a:rPr>
              <a:t>Jako bonus byl v této kartě řadič paralelního portu, takže instalací této grafiky se počítač rozšířil i o paralelní port, který v té době nebyl běžný. Většina počítačů měla pouze sériové porty (COM1, COM2)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01CFA96F-309D-4C79-8EFE-5BD9B2646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276872"/>
            <a:ext cx="8640959" cy="4176464"/>
          </a:xfrm>
          <a:prstGeom prst="rect">
            <a:avLst/>
          </a:prstGeom>
        </p:spPr>
      </p:pic>
      <p:sp>
        <p:nvSpPr>
          <p:cNvPr id="4" name="TextovéPole 3">
            <a:extLst>
              <a:ext uri="{FF2B5EF4-FFF2-40B4-BE49-F238E27FC236}">
                <a16:creationId xmlns:a16="http://schemas.microsoft.com/office/drawing/2014/main" id="{0DC977BC-AA5A-460E-805A-A979AA2AEB91}"/>
              </a:ext>
            </a:extLst>
          </p:cNvPr>
          <p:cNvSpPr txBox="1"/>
          <p:nvPr/>
        </p:nvSpPr>
        <p:spPr>
          <a:xfrm>
            <a:off x="971600" y="1340768"/>
            <a:ext cx="5184576" cy="646331"/>
          </a:xfrm>
          <a:prstGeom prst="rect">
            <a:avLst/>
          </a:prstGeom>
          <a:noFill/>
        </p:spPr>
        <p:txBody>
          <a:bodyPr wrap="square" rtlCol="0">
            <a:spAutoFit/>
          </a:bodyPr>
          <a:lstStyle/>
          <a:p>
            <a:r>
              <a:rPr lang="cs-CZ" dirty="0"/>
              <a:t>Takto vypadala hra v monochromatickém rozlišení 720x350 </a:t>
            </a:r>
            <a:r>
              <a:rPr lang="cs-CZ" dirty="0" err="1"/>
              <a:t>px</a:t>
            </a:r>
            <a:endParaRPr lang="cs-CZ" dirty="0"/>
          </a:p>
        </p:txBody>
      </p:sp>
    </p:spTree>
    <p:extLst>
      <p:ext uri="{BB962C8B-B14F-4D97-AF65-F5344CB8AC3E}">
        <p14:creationId xmlns:p14="http://schemas.microsoft.com/office/powerpoint/2010/main" val="1323525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Nadpis 1">
            <a:extLst>
              <a:ext uri="{FF2B5EF4-FFF2-40B4-BE49-F238E27FC236}">
                <a16:creationId xmlns:a16="http://schemas.microsoft.com/office/drawing/2014/main" id="{DACA7A72-3C0E-4061-BAED-EBB839B41476}"/>
              </a:ext>
            </a:extLst>
          </p:cNvPr>
          <p:cNvSpPr>
            <a:spLocks noGrp="1" noChangeArrowheads="1"/>
          </p:cNvSpPr>
          <p:nvPr>
            <p:ph type="title" idx="4294967295"/>
          </p:nvPr>
        </p:nvSpPr>
        <p:spPr/>
        <p:txBody>
          <a:bodyPr anchor="ctr"/>
          <a:lstStyle/>
          <a:p>
            <a:pPr eaLnBrk="1" hangingPunct="1"/>
            <a:r>
              <a:rPr lang="cs-CZ" altLang="cs-CZ"/>
              <a:t>Historie</a:t>
            </a:r>
          </a:p>
        </p:txBody>
      </p:sp>
      <p:sp>
        <p:nvSpPr>
          <p:cNvPr id="10243" name="Zástupný symbol pro obsah 2">
            <a:extLst>
              <a:ext uri="{FF2B5EF4-FFF2-40B4-BE49-F238E27FC236}">
                <a16:creationId xmlns:a16="http://schemas.microsoft.com/office/drawing/2014/main" id="{F26AFB07-B013-4267-BBDD-FE8111781810}"/>
              </a:ext>
            </a:extLst>
          </p:cNvPr>
          <p:cNvSpPr>
            <a:spLocks noGrp="1" noChangeArrowheads="1"/>
          </p:cNvSpPr>
          <p:nvPr>
            <p:ph idx="4294967295"/>
          </p:nvPr>
        </p:nvSpPr>
        <p:spPr>
          <a:xfrm>
            <a:off x="457200" y="1600200"/>
            <a:ext cx="8291513" cy="1684338"/>
          </a:xfrm>
        </p:spPr>
        <p:txBody>
          <a:bodyPr/>
          <a:lstStyle/>
          <a:p>
            <a:pPr eaLnBrk="1" hangingPunct="1"/>
            <a:r>
              <a:rPr lang="cs-CZ" altLang="cs-CZ" sz="1500" b="1" dirty="0"/>
              <a:t>EGA</a:t>
            </a:r>
            <a:r>
              <a:rPr lang="cs-CZ" altLang="cs-CZ" sz="1500" dirty="0"/>
              <a:t> – </a:t>
            </a:r>
            <a:r>
              <a:rPr lang="cs-CZ" altLang="cs-CZ" sz="1500" dirty="0" err="1"/>
              <a:t>Enhanced</a:t>
            </a:r>
            <a:r>
              <a:rPr lang="cs-CZ" altLang="cs-CZ" sz="1500" dirty="0"/>
              <a:t> </a:t>
            </a:r>
            <a:r>
              <a:rPr lang="cs-CZ" altLang="cs-CZ" sz="1500" dirty="0" err="1"/>
              <a:t>graphic</a:t>
            </a:r>
            <a:r>
              <a:rPr lang="cs-CZ" altLang="cs-CZ" sz="1500" dirty="0"/>
              <a:t> adapter</a:t>
            </a:r>
          </a:p>
          <a:p>
            <a:pPr eaLnBrk="1" hangingPunct="1"/>
            <a:r>
              <a:rPr lang="cs-CZ" altLang="cs-CZ" sz="1500" dirty="0"/>
              <a:t>Používané v počítačích IBM PC/AT</a:t>
            </a:r>
          </a:p>
          <a:p>
            <a:pPr eaLnBrk="1" hangingPunct="1"/>
            <a:r>
              <a:rPr lang="cs-CZ" altLang="cs-CZ" sz="1500" dirty="0"/>
              <a:t>Cena cca 500</a:t>
            </a:r>
            <a:r>
              <a:rPr lang="en-US" altLang="cs-CZ" sz="1500" dirty="0"/>
              <a:t> $</a:t>
            </a:r>
            <a:endParaRPr lang="cs-CZ" altLang="cs-CZ" sz="1500" dirty="0"/>
          </a:p>
          <a:p>
            <a:pPr eaLnBrk="1" hangingPunct="1"/>
            <a:r>
              <a:rPr lang="cs-CZ" altLang="cs-CZ" sz="1500" dirty="0"/>
              <a:t>Rozlišení 640x350 </a:t>
            </a:r>
            <a:r>
              <a:rPr lang="cs-CZ" altLang="cs-CZ" sz="1500" dirty="0" err="1"/>
              <a:t>px</a:t>
            </a:r>
            <a:r>
              <a:rPr lang="cs-CZ" altLang="cs-CZ" sz="1500" dirty="0"/>
              <a:t>, </a:t>
            </a:r>
            <a:r>
              <a:rPr lang="cs-CZ" altLang="cs-CZ" sz="1500" b="1" dirty="0"/>
              <a:t>16 barev</a:t>
            </a:r>
          </a:p>
          <a:p>
            <a:pPr eaLnBrk="1" hangingPunct="1"/>
            <a:r>
              <a:rPr lang="cs-CZ" altLang="cs-CZ" sz="1500" dirty="0"/>
              <a:t>Existovalo více různých verzí, které se lišily velikostí grafické paměti (64kB – 256 kB)</a:t>
            </a:r>
          </a:p>
          <a:p>
            <a:pPr eaLnBrk="1" hangingPunct="1"/>
            <a:r>
              <a:rPr lang="cs-CZ" altLang="cs-CZ" sz="1500" dirty="0"/>
              <a:t>Zapojovala se do slotu sběrnic ISA nebo EISA</a:t>
            </a:r>
          </a:p>
        </p:txBody>
      </p:sp>
      <p:pic>
        <p:nvPicPr>
          <p:cNvPr id="10244" name="Picture 2" descr="Soubor:IBM EGA card.jpg">
            <a:extLst>
              <a:ext uri="{FF2B5EF4-FFF2-40B4-BE49-F238E27FC236}">
                <a16:creationId xmlns:a16="http://schemas.microsoft.com/office/drawing/2014/main" id="{188CD25F-7B2B-46BB-8F75-F6444F347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716338"/>
            <a:ext cx="76200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2A686A0-4713-4AD1-A414-3162207471A5}"/>
              </a:ext>
            </a:extLst>
          </p:cNvPr>
          <p:cNvSpPr>
            <a:spLocks noGrp="1" noChangeArrowheads="1"/>
          </p:cNvSpPr>
          <p:nvPr>
            <p:ph type="title"/>
          </p:nvPr>
        </p:nvSpPr>
        <p:spPr/>
        <p:txBody>
          <a:bodyPr/>
          <a:lstStyle/>
          <a:p>
            <a:pPr eaLnBrk="1" hangingPunct="1"/>
            <a:r>
              <a:rPr lang="en-US" altLang="cs-CZ" dirty="0" err="1"/>
              <a:t>Historie</a:t>
            </a:r>
            <a:endParaRPr lang="cs-CZ" altLang="cs-CZ" dirty="0"/>
          </a:p>
        </p:txBody>
      </p:sp>
      <p:sp>
        <p:nvSpPr>
          <p:cNvPr id="11267" name="Rectangle 3">
            <a:extLst>
              <a:ext uri="{FF2B5EF4-FFF2-40B4-BE49-F238E27FC236}">
                <a16:creationId xmlns:a16="http://schemas.microsoft.com/office/drawing/2014/main" id="{4DBF1AF5-087D-40DE-B3CB-9B798295A5C4}"/>
              </a:ext>
            </a:extLst>
          </p:cNvPr>
          <p:cNvSpPr>
            <a:spLocks noGrp="1" noChangeArrowheads="1"/>
          </p:cNvSpPr>
          <p:nvPr>
            <p:ph type="body" idx="1"/>
          </p:nvPr>
        </p:nvSpPr>
        <p:spPr/>
        <p:txBody>
          <a:bodyPr/>
          <a:lstStyle/>
          <a:p>
            <a:pPr eaLnBrk="1" hangingPunct="1"/>
            <a:r>
              <a:rPr lang="en-US" altLang="cs-CZ" sz="1700" b="1" dirty="0"/>
              <a:t>PGC</a:t>
            </a:r>
            <a:r>
              <a:rPr lang="en-US" altLang="cs-CZ" sz="1700" dirty="0"/>
              <a:t> – </a:t>
            </a:r>
            <a:r>
              <a:rPr lang="en-US" altLang="cs-CZ" sz="1700" dirty="0" err="1"/>
              <a:t>prvn</a:t>
            </a:r>
            <a:r>
              <a:rPr lang="cs-CZ" altLang="cs-CZ" sz="1700" dirty="0"/>
              <a:t>í grafický akcelerátor pro počítače PC</a:t>
            </a:r>
          </a:p>
          <a:p>
            <a:pPr eaLnBrk="1" hangingPunct="1"/>
            <a:r>
              <a:rPr lang="cs-CZ" altLang="cs-CZ" sz="1700" dirty="0"/>
              <a:t>Vznik v roce 1984</a:t>
            </a:r>
          </a:p>
          <a:p>
            <a:pPr eaLnBrk="1" hangingPunct="1"/>
            <a:r>
              <a:rPr lang="cs-CZ" altLang="cs-CZ" sz="1700" dirty="0"/>
              <a:t>Používána byla hlavně v počítačích pro </a:t>
            </a:r>
            <a:r>
              <a:rPr lang="cs-CZ" altLang="cs-CZ" sz="1700" b="1" dirty="0"/>
              <a:t>CAD</a:t>
            </a:r>
            <a:r>
              <a:rPr lang="cs-CZ" altLang="cs-CZ" sz="1700" dirty="0"/>
              <a:t> systémy</a:t>
            </a:r>
          </a:p>
          <a:p>
            <a:pPr eaLnBrk="1" hangingPunct="1"/>
            <a:r>
              <a:rPr lang="cs-CZ" altLang="cs-CZ" sz="1700" dirty="0"/>
              <a:t>Cena této karty byla přibližně stejná jako cena celého počítače PC</a:t>
            </a:r>
          </a:p>
          <a:p>
            <a:pPr eaLnBrk="1" hangingPunct="1"/>
            <a:r>
              <a:rPr lang="cs-CZ" altLang="cs-CZ" sz="1700" dirty="0"/>
              <a:t>Jedná se o celý výpočetní subsystém tvořený </a:t>
            </a:r>
            <a:r>
              <a:rPr lang="cs-CZ" altLang="cs-CZ" sz="1700" b="1" dirty="0"/>
              <a:t>3 kartami</a:t>
            </a:r>
            <a:r>
              <a:rPr lang="cs-CZ" altLang="cs-CZ" sz="1700" dirty="0"/>
              <a:t>, které jsou přes 3 (!!!) ISA sloty zapojeny do počítače PC </a:t>
            </a:r>
          </a:p>
          <a:p>
            <a:pPr eaLnBrk="1" hangingPunct="1"/>
            <a:r>
              <a:rPr lang="cs-CZ" altLang="cs-CZ" sz="1700" dirty="0"/>
              <a:t>Všechny tři desky se mezi sebou propojovaly kabelem, který tvořil interní sběrnici grafického akcelerátoru </a:t>
            </a:r>
          </a:p>
          <a:p>
            <a:pPr eaLnBrk="1" hangingPunct="1"/>
            <a:r>
              <a:rPr lang="cs-CZ" altLang="cs-CZ" sz="1700" dirty="0"/>
              <a:t>PGC funguje jako vykonavatel grafických příkazů</a:t>
            </a:r>
          </a:p>
          <a:p>
            <a:pPr eaLnBrk="1" hangingPunct="1"/>
            <a:r>
              <a:rPr lang="cs-CZ" altLang="cs-CZ" sz="1700" dirty="0"/>
              <a:t>Akcelerátor dovedl vykonávat okolo 80 grafických povelů jako např</a:t>
            </a:r>
          </a:p>
          <a:p>
            <a:pPr lvl="1" eaLnBrk="1" hangingPunct="1"/>
            <a:r>
              <a:rPr lang="cs-CZ" altLang="cs-CZ" sz="1500" dirty="0"/>
              <a:t>CIRCLE – vykreslení kružnice</a:t>
            </a:r>
          </a:p>
          <a:p>
            <a:pPr lvl="1" eaLnBrk="1" hangingPunct="1"/>
            <a:r>
              <a:rPr lang="cs-CZ" altLang="cs-CZ" sz="1500" dirty="0"/>
              <a:t>AREA – vyplnění plochy barvou</a:t>
            </a:r>
          </a:p>
          <a:p>
            <a:pPr lvl="1" eaLnBrk="1" hangingPunct="1"/>
            <a:r>
              <a:rPr lang="cs-CZ" altLang="cs-CZ" sz="1500" dirty="0"/>
              <a:t>DRAW – vykreslení úsečky</a:t>
            </a:r>
          </a:p>
          <a:p>
            <a:pPr lvl="1" eaLnBrk="1" hangingPunct="1"/>
            <a:r>
              <a:rPr lang="cs-CZ" altLang="cs-CZ" sz="1500" dirty="0"/>
              <a:t>CLEARS – smazání celé obrazovky (je třeba si uvědomit, že bez grafického akcelerátoru by bylo potřeba provést tisíce zápisů nulových bajtů do obrazové paměti)</a:t>
            </a:r>
          </a:p>
          <a:p>
            <a:pPr lvl="1" eaLnBrk="1" hangingPunct="1"/>
            <a:r>
              <a:rPr lang="cs-CZ" altLang="cs-CZ" sz="1500" dirty="0"/>
              <a:t>PROJCT – nastavení úhlu pohledu na rovinu</a:t>
            </a:r>
          </a:p>
          <a:p>
            <a:pPr lvl="1" eaLnBrk="1" hangingPunct="1"/>
            <a:r>
              <a:rPr lang="cs-CZ" altLang="cs-CZ" sz="1500" dirty="0"/>
              <a:t>MDROTX – výpočet rotace objektu</a:t>
            </a:r>
          </a:p>
          <a:p>
            <a:pPr eaLnBrk="1" hangingPunct="1">
              <a:lnSpc>
                <a:spcPct val="80000"/>
              </a:lnSpc>
            </a:pPr>
            <a:endParaRPr lang="cs-CZ" altLang="cs-CZ" sz="17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081F091-D301-44A9-8253-CF37BBA5A93C}"/>
              </a:ext>
            </a:extLst>
          </p:cNvPr>
          <p:cNvSpPr>
            <a:spLocks noGrp="1"/>
          </p:cNvSpPr>
          <p:nvPr>
            <p:ph type="title"/>
          </p:nvPr>
        </p:nvSpPr>
        <p:spPr/>
        <p:txBody>
          <a:bodyPr/>
          <a:lstStyle/>
          <a:p>
            <a:r>
              <a:rPr lang="cs-CZ" dirty="0"/>
              <a:t>Grafická akcelerace</a:t>
            </a:r>
          </a:p>
        </p:txBody>
      </p:sp>
      <p:sp>
        <p:nvSpPr>
          <p:cNvPr id="3" name="Zástupný obsah 2">
            <a:extLst>
              <a:ext uri="{FF2B5EF4-FFF2-40B4-BE49-F238E27FC236}">
                <a16:creationId xmlns:a16="http://schemas.microsoft.com/office/drawing/2014/main" id="{E99A9FD0-4744-421F-A981-4283394BCA19}"/>
              </a:ext>
            </a:extLst>
          </p:cNvPr>
          <p:cNvSpPr>
            <a:spLocks noGrp="1"/>
          </p:cNvSpPr>
          <p:nvPr>
            <p:ph idx="1"/>
          </p:nvPr>
        </p:nvSpPr>
        <p:spPr>
          <a:xfrm>
            <a:off x="539552" y="1484784"/>
            <a:ext cx="8229600" cy="4411662"/>
          </a:xfrm>
        </p:spPr>
        <p:txBody>
          <a:bodyPr/>
          <a:lstStyle/>
          <a:p>
            <a:pPr marL="0" indent="0">
              <a:buNone/>
            </a:pPr>
            <a:r>
              <a:rPr lang="cs-CZ" sz="1600" u="sng" dirty="0"/>
              <a:t>Vykreslení kružnice s poloměrem 50 </a:t>
            </a:r>
            <a:r>
              <a:rPr lang="cs-CZ" sz="1600" u="sng" dirty="0" err="1"/>
              <a:t>px</a:t>
            </a:r>
            <a:r>
              <a:rPr lang="cs-CZ" sz="1600" u="sng" dirty="0"/>
              <a:t> a středem na pozici x=100 y=100</a:t>
            </a:r>
          </a:p>
          <a:p>
            <a:endParaRPr lang="cs-CZ" sz="1600" dirty="0"/>
          </a:p>
          <a:p>
            <a:r>
              <a:rPr lang="cs-CZ" sz="1600" b="1" dirty="0"/>
              <a:t>Bez grafické akcelerace</a:t>
            </a:r>
          </a:p>
          <a:p>
            <a:r>
              <a:rPr lang="cs-CZ" sz="1600" dirty="0"/>
              <a:t>Mikroprocesor musí vypočítat souřadnice všech bodů kružnice </a:t>
            </a:r>
            <a:r>
              <a:rPr lang="cs-CZ" sz="1600" dirty="0" err="1"/>
              <a:t>x,y</a:t>
            </a:r>
            <a:r>
              <a:rPr lang="cs-CZ" sz="1600" dirty="0"/>
              <a:t> = (100,50);(101,50);(102;49);(103,49);(104,48)…… Celkem to bude cca 314 bodů</a:t>
            </a:r>
          </a:p>
          <a:p>
            <a:r>
              <a:rPr lang="cs-CZ" sz="1600" dirty="0"/>
              <a:t>Mikroprocesor musí pro každý vypočítaný bod nalézt adresu, na které je ve </a:t>
            </a:r>
            <a:r>
              <a:rPr lang="cs-CZ" sz="1600" dirty="0" err="1"/>
              <a:t>videopaměti</a:t>
            </a:r>
            <a:r>
              <a:rPr lang="cs-CZ" sz="1600" dirty="0"/>
              <a:t> uložený pixel odpovídající daným souřadnicím</a:t>
            </a:r>
          </a:p>
          <a:p>
            <a:r>
              <a:rPr lang="cs-CZ" sz="1600" dirty="0"/>
              <a:t>Mikroprocesor musí do </a:t>
            </a:r>
            <a:r>
              <a:rPr lang="cs-CZ" sz="1600" dirty="0" err="1"/>
              <a:t>videopaměti</a:t>
            </a:r>
            <a:r>
              <a:rPr lang="cs-CZ" sz="1600" dirty="0"/>
              <a:t> na všechny tyto adresy zapsat bajt, kterým nastaví odpovídající barvu pixelů tvořících kružnici</a:t>
            </a:r>
          </a:p>
          <a:p>
            <a:r>
              <a:rPr lang="cs-CZ" sz="1600" dirty="0"/>
              <a:t>Mikroprocesor tedy musí provést stovky operací a dochází také zatížení sběrnice přenosem dat při zápisech do paměti</a:t>
            </a:r>
          </a:p>
          <a:p>
            <a:endParaRPr lang="cs-CZ" sz="1600" dirty="0"/>
          </a:p>
          <a:p>
            <a:r>
              <a:rPr lang="cs-CZ" sz="1600" b="1" dirty="0"/>
              <a:t>S grafickou akcelerací</a:t>
            </a:r>
          </a:p>
          <a:p>
            <a:r>
              <a:rPr lang="cs-CZ" sz="1600" dirty="0"/>
              <a:t>Mikroprocesor zadá grafické kartě povel k vykreslení kružnice a předá jí odpovídající parametry</a:t>
            </a:r>
          </a:p>
          <a:p>
            <a:r>
              <a:rPr lang="cs-CZ" sz="1600" dirty="0"/>
              <a:t>Tím veškerá práce pro mikroprocesor končí</a:t>
            </a:r>
          </a:p>
          <a:p>
            <a:r>
              <a:rPr lang="cs-CZ" sz="1600" dirty="0"/>
              <a:t>Grafická karta si sama nastaví ve </a:t>
            </a:r>
            <a:r>
              <a:rPr lang="cs-CZ" sz="1600" dirty="0" err="1"/>
              <a:t>videopaměti</a:t>
            </a:r>
            <a:r>
              <a:rPr lang="cs-CZ" sz="1600" dirty="0"/>
              <a:t> odpovídající obsah tak, aby byla zobrazena zadaná kružnice. Veškeré výpočty a nastavení pixelů probíhá uvnitř grafické karty</a:t>
            </a:r>
          </a:p>
          <a:p>
            <a:endParaRPr lang="cs-CZ" sz="1400" dirty="0"/>
          </a:p>
        </p:txBody>
      </p:sp>
    </p:spTree>
    <p:extLst>
      <p:ext uri="{BB962C8B-B14F-4D97-AF65-F5344CB8AC3E}">
        <p14:creationId xmlns:p14="http://schemas.microsoft.com/office/powerpoint/2010/main" val="3627697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Nadpis 1">
            <a:extLst>
              <a:ext uri="{FF2B5EF4-FFF2-40B4-BE49-F238E27FC236}">
                <a16:creationId xmlns:a16="http://schemas.microsoft.com/office/drawing/2014/main" id="{1F9F44FC-0DAE-443E-A858-060893B025AC}"/>
              </a:ext>
            </a:extLst>
          </p:cNvPr>
          <p:cNvSpPr>
            <a:spLocks noGrp="1" noChangeArrowheads="1"/>
          </p:cNvSpPr>
          <p:nvPr>
            <p:ph type="title" idx="4294967295"/>
          </p:nvPr>
        </p:nvSpPr>
        <p:spPr/>
        <p:txBody>
          <a:bodyPr anchor="ctr"/>
          <a:lstStyle/>
          <a:p>
            <a:pPr eaLnBrk="1" hangingPunct="1"/>
            <a:r>
              <a:rPr lang="cs-CZ" altLang="cs-CZ" dirty="0"/>
              <a:t>VGA</a:t>
            </a:r>
          </a:p>
        </p:txBody>
      </p:sp>
      <p:sp>
        <p:nvSpPr>
          <p:cNvPr id="12291" name="Zástupný symbol pro obsah 2">
            <a:extLst>
              <a:ext uri="{FF2B5EF4-FFF2-40B4-BE49-F238E27FC236}">
                <a16:creationId xmlns:a16="http://schemas.microsoft.com/office/drawing/2014/main" id="{7C0E6EDD-B157-40FA-8E09-A124257C3096}"/>
              </a:ext>
            </a:extLst>
          </p:cNvPr>
          <p:cNvSpPr>
            <a:spLocks noGrp="1" noChangeArrowheads="1"/>
          </p:cNvSpPr>
          <p:nvPr>
            <p:ph idx="4294967295"/>
          </p:nvPr>
        </p:nvSpPr>
        <p:spPr>
          <a:xfrm>
            <a:off x="395536" y="1223169"/>
            <a:ext cx="8229600" cy="4411662"/>
          </a:xfrm>
        </p:spPr>
        <p:txBody>
          <a:bodyPr/>
          <a:lstStyle/>
          <a:p>
            <a:pPr eaLnBrk="1" hangingPunct="1"/>
            <a:r>
              <a:rPr lang="cs-CZ" altLang="cs-CZ" sz="1400" b="1" dirty="0"/>
              <a:t>VGA</a:t>
            </a:r>
            <a:r>
              <a:rPr lang="cs-CZ" altLang="cs-CZ" sz="1400" dirty="0"/>
              <a:t> – Video </a:t>
            </a:r>
            <a:r>
              <a:rPr lang="cs-CZ" altLang="cs-CZ" sz="1400" dirty="0" err="1"/>
              <a:t>graphic</a:t>
            </a:r>
            <a:r>
              <a:rPr lang="cs-CZ" altLang="cs-CZ" sz="1400" dirty="0"/>
              <a:t> </a:t>
            </a:r>
            <a:r>
              <a:rPr lang="cs-CZ" altLang="cs-CZ" sz="1400" dirty="0" err="1"/>
              <a:t>array</a:t>
            </a:r>
            <a:endParaRPr lang="cs-CZ" altLang="cs-CZ" sz="1400" dirty="0"/>
          </a:p>
          <a:p>
            <a:pPr eaLnBrk="1" hangingPunct="1"/>
            <a:r>
              <a:rPr lang="cs-CZ" altLang="cs-CZ" sz="1400" dirty="0"/>
              <a:t>Vyvinuto firmou </a:t>
            </a:r>
            <a:r>
              <a:rPr lang="cs-CZ" altLang="cs-CZ" sz="1400" b="1" dirty="0"/>
              <a:t>IBM </a:t>
            </a:r>
            <a:r>
              <a:rPr lang="cs-CZ" altLang="cs-CZ" sz="1400" dirty="0"/>
              <a:t>pro počítače řady </a:t>
            </a:r>
            <a:r>
              <a:rPr lang="cs-CZ" altLang="cs-CZ" sz="1400" b="1" dirty="0"/>
              <a:t>IBM PS/2</a:t>
            </a:r>
          </a:p>
          <a:p>
            <a:pPr eaLnBrk="1" hangingPunct="1"/>
            <a:r>
              <a:rPr lang="cs-CZ" altLang="cs-CZ" sz="1400" dirty="0"/>
              <a:t>Karty tohoto typu vyrábí v různých variantách velké množství výrobců (ATI, S3, </a:t>
            </a:r>
            <a:r>
              <a:rPr lang="cs-CZ" altLang="cs-CZ" sz="1400" dirty="0" err="1"/>
              <a:t>Matrox</a:t>
            </a:r>
            <a:r>
              <a:rPr lang="cs-CZ" altLang="cs-CZ" sz="1400" dirty="0"/>
              <a:t>, Trident…)</a:t>
            </a:r>
          </a:p>
          <a:p>
            <a:pPr eaLnBrk="1" hangingPunct="1"/>
            <a:r>
              <a:rPr lang="cs-CZ" altLang="cs-CZ" sz="1400" dirty="0"/>
              <a:t>Všechny VGA karty mají jednotný analogový výstup přes </a:t>
            </a:r>
            <a:r>
              <a:rPr lang="cs-CZ" altLang="cs-CZ" sz="1400"/>
              <a:t>nový 15-pinový </a:t>
            </a:r>
            <a:r>
              <a:rPr lang="cs-CZ" altLang="cs-CZ" sz="1400" dirty="0"/>
              <a:t>VGA konektor</a:t>
            </a:r>
          </a:p>
          <a:p>
            <a:pPr eaLnBrk="1" hangingPunct="1"/>
            <a:r>
              <a:rPr lang="cs-CZ" altLang="cs-CZ" sz="1400" dirty="0"/>
              <a:t>Běžné rozlišení až </a:t>
            </a:r>
            <a:r>
              <a:rPr lang="cs-CZ" altLang="cs-CZ" sz="1400" b="1" dirty="0"/>
              <a:t>640x 480 </a:t>
            </a:r>
            <a:r>
              <a:rPr lang="cs-CZ" altLang="cs-CZ" sz="1400" b="1" dirty="0" err="1"/>
              <a:t>px</a:t>
            </a:r>
            <a:r>
              <a:rPr lang="cs-CZ" altLang="cs-CZ" sz="1400" dirty="0"/>
              <a:t> </a:t>
            </a:r>
          </a:p>
          <a:p>
            <a:pPr eaLnBrk="1" hangingPunct="1"/>
            <a:r>
              <a:rPr lang="cs-CZ" altLang="cs-CZ" sz="1400" b="1" dirty="0"/>
              <a:t>16</a:t>
            </a:r>
            <a:r>
              <a:rPr lang="cs-CZ" altLang="cs-CZ" sz="1400" dirty="0"/>
              <a:t> nebo </a:t>
            </a:r>
            <a:r>
              <a:rPr lang="cs-CZ" altLang="cs-CZ" sz="1400" b="1" dirty="0"/>
              <a:t>256 barev</a:t>
            </a:r>
          </a:p>
          <a:p>
            <a:pPr eaLnBrk="1" hangingPunct="1"/>
            <a:r>
              <a:rPr lang="cs-CZ" altLang="cs-CZ" sz="1400" dirty="0"/>
              <a:t>Podporuje výpočty s grafickými daty – prolínání a překrývání objektů se počítá pomocí logických operací XOR, AND </a:t>
            </a:r>
          </a:p>
          <a:p>
            <a:pPr eaLnBrk="1" hangingPunct="1"/>
            <a:r>
              <a:rPr lang="cs-CZ" altLang="cs-CZ" sz="1400" dirty="0"/>
              <a:t>Do grafické paměti lze uložit </a:t>
            </a:r>
            <a:r>
              <a:rPr lang="cs-CZ" altLang="cs-CZ" sz="1400" b="1" dirty="0"/>
              <a:t>více stránek</a:t>
            </a:r>
            <a:r>
              <a:rPr lang="cs-CZ" altLang="cs-CZ" sz="1400" dirty="0"/>
              <a:t> (snímků) a mezi nimi lze přepínat</a:t>
            </a:r>
          </a:p>
          <a:p>
            <a:pPr eaLnBrk="1" hangingPunct="1"/>
            <a:r>
              <a:rPr lang="cs-CZ" altLang="cs-CZ" sz="1400" dirty="0"/>
              <a:t>Pro textový režim lze definovat </a:t>
            </a:r>
            <a:r>
              <a:rPr lang="cs-CZ" altLang="cs-CZ" sz="1400" b="1" dirty="0"/>
              <a:t>vlastní fonty</a:t>
            </a:r>
            <a:r>
              <a:rPr lang="cs-CZ" altLang="cs-CZ" sz="1400" dirty="0"/>
              <a:t> - znak o rozměru 8x16 pixelů</a:t>
            </a:r>
          </a:p>
          <a:p>
            <a:pPr eaLnBrk="1" hangingPunct="1"/>
            <a:r>
              <a:rPr lang="cs-CZ" altLang="cs-CZ" sz="1400" dirty="0"/>
              <a:t>Znaková sada v textovém režimu mohla obsahovat dokonce 512 různých znaků (znak tedy mohl mít více podob – např. tučný, kurziva)</a:t>
            </a:r>
          </a:p>
          <a:p>
            <a:pPr eaLnBrk="1" hangingPunct="1"/>
            <a:r>
              <a:rPr lang="cs-CZ" altLang="cs-CZ" sz="1400" dirty="0"/>
              <a:t>V textovém režimu rozlišení obrazovky </a:t>
            </a:r>
            <a:r>
              <a:rPr lang="cs-CZ" altLang="cs-CZ" sz="1400" b="1" dirty="0"/>
              <a:t>80x25 znaků</a:t>
            </a:r>
          </a:p>
          <a:p>
            <a:pPr eaLnBrk="1" hangingPunct="1"/>
            <a:r>
              <a:rPr lang="cs-CZ" altLang="cs-CZ" sz="1400" dirty="0"/>
              <a:t>Obnovovací frekvence </a:t>
            </a:r>
            <a:r>
              <a:rPr lang="cs-CZ" altLang="cs-CZ" sz="1400" b="1" dirty="0"/>
              <a:t>60 Hz </a:t>
            </a:r>
            <a:r>
              <a:rPr lang="cs-CZ" altLang="cs-CZ" sz="1400" dirty="0"/>
              <a:t> nebo </a:t>
            </a:r>
            <a:r>
              <a:rPr lang="cs-CZ" altLang="cs-CZ" sz="1400" b="1" dirty="0"/>
              <a:t>70 Hz </a:t>
            </a:r>
          </a:p>
          <a:p>
            <a:pPr eaLnBrk="1" hangingPunct="1"/>
            <a:r>
              <a:rPr lang="cs-CZ" altLang="cs-CZ" sz="1400" dirty="0"/>
              <a:t>Programování a ovládání tohoto grafického adapteru bylo velmi komplikované</a:t>
            </a:r>
          </a:p>
          <a:p>
            <a:pPr eaLnBrk="1" hangingPunct="1"/>
            <a:endParaRPr lang="cs-CZ" altLang="cs-CZ" sz="1400" dirty="0"/>
          </a:p>
          <a:p>
            <a:pPr eaLnBrk="1" hangingPunct="1">
              <a:lnSpc>
                <a:spcPct val="80000"/>
              </a:lnSpc>
            </a:pPr>
            <a:endParaRPr lang="cs-CZ" altLang="cs-CZ"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085E290-E1D7-4EFC-9EE6-4E22E4C5F13F}"/>
              </a:ext>
            </a:extLst>
          </p:cNvPr>
          <p:cNvSpPr>
            <a:spLocks noGrp="1"/>
          </p:cNvSpPr>
          <p:nvPr>
            <p:ph type="title"/>
          </p:nvPr>
        </p:nvSpPr>
        <p:spPr/>
        <p:txBody>
          <a:bodyPr/>
          <a:lstStyle/>
          <a:p>
            <a:r>
              <a:rPr lang="cs-CZ" dirty="0"/>
              <a:t>Základní parametry</a:t>
            </a:r>
          </a:p>
        </p:txBody>
      </p:sp>
      <p:sp>
        <p:nvSpPr>
          <p:cNvPr id="3" name="Zástupný obsah 2">
            <a:extLst>
              <a:ext uri="{FF2B5EF4-FFF2-40B4-BE49-F238E27FC236}">
                <a16:creationId xmlns:a16="http://schemas.microsoft.com/office/drawing/2014/main" id="{35C19D32-6C43-4BCC-8656-B8813D286742}"/>
              </a:ext>
            </a:extLst>
          </p:cNvPr>
          <p:cNvSpPr>
            <a:spLocks noGrp="1"/>
          </p:cNvSpPr>
          <p:nvPr>
            <p:ph idx="1"/>
          </p:nvPr>
        </p:nvSpPr>
        <p:spPr>
          <a:xfrm>
            <a:off x="457200" y="1484784"/>
            <a:ext cx="8229600" cy="4411662"/>
          </a:xfrm>
        </p:spPr>
        <p:txBody>
          <a:bodyPr/>
          <a:lstStyle/>
          <a:p>
            <a:r>
              <a:rPr lang="cs-CZ" sz="1600" dirty="0"/>
              <a:t>Typ</a:t>
            </a:r>
          </a:p>
          <a:p>
            <a:pPr lvl="1"/>
            <a:r>
              <a:rPr lang="cs-CZ" sz="1600"/>
              <a:t>Integrovaný </a:t>
            </a:r>
            <a:r>
              <a:rPr lang="cs-CZ" sz="1600" dirty="0"/>
              <a:t>grafický adaptér</a:t>
            </a:r>
          </a:p>
          <a:p>
            <a:pPr lvl="2"/>
            <a:r>
              <a:rPr lang="cs-CZ" sz="1300" dirty="0"/>
              <a:t>Součást severního můstku</a:t>
            </a:r>
          </a:p>
          <a:p>
            <a:pPr lvl="2"/>
            <a:r>
              <a:rPr lang="cs-CZ" sz="1300" dirty="0"/>
              <a:t>GPU integrovaná v mikroprocesoru</a:t>
            </a:r>
          </a:p>
          <a:p>
            <a:pPr lvl="1"/>
            <a:r>
              <a:rPr lang="cs-CZ" sz="1600" dirty="0"/>
              <a:t>Samostatná karta</a:t>
            </a:r>
          </a:p>
          <a:p>
            <a:pPr lvl="2"/>
            <a:r>
              <a:rPr lang="cs-CZ" sz="1300" dirty="0"/>
              <a:t>Připojení</a:t>
            </a:r>
          </a:p>
          <a:p>
            <a:pPr lvl="3"/>
            <a:r>
              <a:rPr lang="cs-CZ" sz="1300" dirty="0"/>
              <a:t>ISA, EISA</a:t>
            </a:r>
          </a:p>
          <a:p>
            <a:pPr lvl="3"/>
            <a:r>
              <a:rPr lang="cs-CZ" sz="1300" dirty="0"/>
              <a:t>VL-BUS</a:t>
            </a:r>
          </a:p>
          <a:p>
            <a:pPr lvl="3"/>
            <a:r>
              <a:rPr lang="cs-CZ" sz="1300" dirty="0"/>
              <a:t>AGP</a:t>
            </a:r>
          </a:p>
          <a:p>
            <a:pPr lvl="3"/>
            <a:r>
              <a:rPr lang="cs-CZ" sz="1300" dirty="0"/>
              <a:t>PCI-E</a:t>
            </a:r>
          </a:p>
          <a:p>
            <a:r>
              <a:rPr lang="cs-CZ" sz="1600" dirty="0"/>
              <a:t>Velikost </a:t>
            </a:r>
            <a:r>
              <a:rPr lang="cs-CZ" sz="1600" dirty="0" err="1"/>
              <a:t>videopaměti</a:t>
            </a:r>
            <a:endParaRPr lang="cs-CZ" sz="1600" dirty="0"/>
          </a:p>
          <a:p>
            <a:r>
              <a:rPr lang="cs-CZ" sz="1600" dirty="0"/>
              <a:t>Rozlišení, barevná hloubka, režimy</a:t>
            </a:r>
          </a:p>
          <a:p>
            <a:r>
              <a:rPr lang="cs-CZ" sz="1600" dirty="0"/>
              <a:t>Obnovovací (snímková) frekvence</a:t>
            </a:r>
          </a:p>
          <a:p>
            <a:r>
              <a:rPr lang="cs-CZ" sz="1600" dirty="0"/>
              <a:t>Možnost akcelerace</a:t>
            </a:r>
          </a:p>
          <a:p>
            <a:pPr lvl="1"/>
            <a:r>
              <a:rPr lang="cs-CZ" sz="1600" dirty="0"/>
              <a:t>2D akcelerace</a:t>
            </a:r>
          </a:p>
          <a:p>
            <a:pPr lvl="1"/>
            <a:r>
              <a:rPr lang="cs-CZ" sz="1600" dirty="0"/>
              <a:t>3D akcelerace</a:t>
            </a:r>
          </a:p>
          <a:p>
            <a:r>
              <a:rPr lang="cs-CZ" sz="1600" dirty="0"/>
              <a:t>Výstupní signál </a:t>
            </a:r>
          </a:p>
          <a:p>
            <a:pPr lvl="1"/>
            <a:r>
              <a:rPr lang="cs-CZ" sz="1600" dirty="0"/>
              <a:t>Analogový (</a:t>
            </a:r>
            <a:r>
              <a:rPr lang="cs-CZ" sz="1600" dirty="0" err="1"/>
              <a:t>Hercules</a:t>
            </a:r>
            <a:r>
              <a:rPr lang="cs-CZ" sz="1600" dirty="0"/>
              <a:t>, VGA, TV signál….)</a:t>
            </a:r>
          </a:p>
          <a:p>
            <a:pPr lvl="1"/>
            <a:r>
              <a:rPr lang="cs-CZ" sz="1600" dirty="0"/>
              <a:t>Digitální (DVI, HDMI, </a:t>
            </a:r>
            <a:r>
              <a:rPr lang="cs-CZ" sz="1600" dirty="0" err="1"/>
              <a:t>DisplayPort</a:t>
            </a:r>
            <a:r>
              <a:rPr lang="cs-CZ" sz="1600" dirty="0"/>
              <a:t>)</a:t>
            </a:r>
          </a:p>
        </p:txBody>
      </p:sp>
    </p:spTree>
    <p:extLst>
      <p:ext uri="{BB962C8B-B14F-4D97-AF65-F5344CB8AC3E}">
        <p14:creationId xmlns:p14="http://schemas.microsoft.com/office/powerpoint/2010/main" val="317421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F507ECC-2A42-4103-8C16-9747C52C36C3}"/>
              </a:ext>
            </a:extLst>
          </p:cNvPr>
          <p:cNvSpPr>
            <a:spLocks noGrp="1"/>
          </p:cNvSpPr>
          <p:nvPr>
            <p:ph type="title"/>
          </p:nvPr>
        </p:nvSpPr>
        <p:spPr/>
        <p:txBody>
          <a:bodyPr/>
          <a:lstStyle/>
          <a:p>
            <a:r>
              <a:rPr lang="cs-CZ" dirty="0"/>
              <a:t>VGA konektor</a:t>
            </a:r>
          </a:p>
        </p:txBody>
      </p:sp>
      <p:pic>
        <p:nvPicPr>
          <p:cNvPr id="4" name="Obrázek 3">
            <a:extLst>
              <a:ext uri="{FF2B5EF4-FFF2-40B4-BE49-F238E27FC236}">
                <a16:creationId xmlns:a16="http://schemas.microsoft.com/office/drawing/2014/main" id="{3DE9C1A7-92D0-4B26-BB9A-AAFB135E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132856"/>
            <a:ext cx="3418180" cy="2448272"/>
          </a:xfrm>
          <a:prstGeom prst="rect">
            <a:avLst/>
          </a:prstGeom>
        </p:spPr>
      </p:pic>
      <p:pic>
        <p:nvPicPr>
          <p:cNvPr id="6" name="Obrázek 5">
            <a:extLst>
              <a:ext uri="{FF2B5EF4-FFF2-40B4-BE49-F238E27FC236}">
                <a16:creationId xmlns:a16="http://schemas.microsoft.com/office/drawing/2014/main" id="{76B499E9-A520-432B-AF5D-D4816A911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916832"/>
            <a:ext cx="4653539" cy="3490154"/>
          </a:xfrm>
          <a:prstGeom prst="rect">
            <a:avLst/>
          </a:prstGeom>
        </p:spPr>
      </p:pic>
    </p:spTree>
    <p:extLst>
      <p:ext uri="{BB962C8B-B14F-4D97-AF65-F5344CB8AC3E}">
        <p14:creationId xmlns:p14="http://schemas.microsoft.com/office/powerpoint/2010/main" val="2710935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78E775A0-6A83-4D3D-94EE-4CAD67BCC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62" y="1556792"/>
            <a:ext cx="5278766" cy="5278766"/>
          </a:xfrm>
          <a:prstGeom prst="rect">
            <a:avLst/>
          </a:prstGeom>
        </p:spPr>
      </p:pic>
      <p:sp>
        <p:nvSpPr>
          <p:cNvPr id="4" name="Nadpis 3">
            <a:extLst>
              <a:ext uri="{FF2B5EF4-FFF2-40B4-BE49-F238E27FC236}">
                <a16:creationId xmlns:a16="http://schemas.microsoft.com/office/drawing/2014/main" id="{64519F80-615B-469C-A174-558F718C9D82}"/>
              </a:ext>
            </a:extLst>
          </p:cNvPr>
          <p:cNvSpPr>
            <a:spLocks noGrp="1"/>
          </p:cNvSpPr>
          <p:nvPr>
            <p:ph type="title"/>
          </p:nvPr>
        </p:nvSpPr>
        <p:spPr/>
        <p:txBody>
          <a:bodyPr/>
          <a:lstStyle/>
          <a:p>
            <a:r>
              <a:rPr lang="cs-CZ" dirty="0"/>
              <a:t>VGA paleta – 256 barev</a:t>
            </a:r>
          </a:p>
        </p:txBody>
      </p:sp>
    </p:spTree>
    <p:extLst>
      <p:ext uri="{BB962C8B-B14F-4D97-AF65-F5344CB8AC3E}">
        <p14:creationId xmlns:p14="http://schemas.microsoft.com/office/powerpoint/2010/main" val="21218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5479F2D-9F7D-4715-A664-D3AC1BEF09CE}"/>
              </a:ext>
            </a:extLst>
          </p:cNvPr>
          <p:cNvSpPr>
            <a:spLocks noGrp="1"/>
          </p:cNvSpPr>
          <p:nvPr>
            <p:ph type="title"/>
          </p:nvPr>
        </p:nvSpPr>
        <p:spPr/>
        <p:txBody>
          <a:bodyPr/>
          <a:lstStyle/>
          <a:p>
            <a:r>
              <a:rPr lang="cs-CZ" dirty="0"/>
              <a:t>VESA</a:t>
            </a:r>
          </a:p>
        </p:txBody>
      </p:sp>
      <p:sp>
        <p:nvSpPr>
          <p:cNvPr id="3" name="Zástupný obsah 2">
            <a:extLst>
              <a:ext uri="{FF2B5EF4-FFF2-40B4-BE49-F238E27FC236}">
                <a16:creationId xmlns:a16="http://schemas.microsoft.com/office/drawing/2014/main" id="{34EF796D-772C-4562-A388-AECCAA57DD2B}"/>
              </a:ext>
            </a:extLst>
          </p:cNvPr>
          <p:cNvSpPr>
            <a:spLocks noGrp="1"/>
          </p:cNvSpPr>
          <p:nvPr>
            <p:ph idx="1"/>
          </p:nvPr>
        </p:nvSpPr>
        <p:spPr/>
        <p:txBody>
          <a:bodyPr/>
          <a:lstStyle/>
          <a:p>
            <a:pPr eaLnBrk="1" hangingPunct="1"/>
            <a:r>
              <a:rPr lang="cs-CZ" altLang="cs-CZ" sz="1600" dirty="0"/>
              <a:t>Ve stejném období  (rok 1989) vzniká </a:t>
            </a:r>
            <a:r>
              <a:rPr lang="cs-CZ" altLang="cs-CZ" sz="1600" b="1" dirty="0"/>
              <a:t>VESA</a:t>
            </a:r>
            <a:r>
              <a:rPr lang="cs-CZ" altLang="cs-CZ" sz="1600" dirty="0"/>
              <a:t> – Video Electronics Standard </a:t>
            </a:r>
            <a:r>
              <a:rPr lang="cs-CZ" altLang="cs-CZ" sz="1600" dirty="0" err="1"/>
              <a:t>Association</a:t>
            </a:r>
            <a:r>
              <a:rPr lang="cs-CZ" altLang="cs-CZ" sz="1600" dirty="0"/>
              <a:t> – asociace výrobců grafických karet, monitorů a dalších komponent týkajících se grafiky, zobrazování a videa</a:t>
            </a:r>
          </a:p>
          <a:p>
            <a:pPr eaLnBrk="1" hangingPunct="1"/>
            <a:r>
              <a:rPr lang="cs-CZ" altLang="cs-CZ" sz="1600" dirty="0"/>
              <a:t>Konsorcium snažící se sjednotit grafické formáty, výstupy grafických karet a jejich grafické a textové režimy</a:t>
            </a:r>
          </a:p>
          <a:p>
            <a:pPr eaLnBrk="1" hangingPunct="1"/>
            <a:r>
              <a:rPr lang="cs-CZ" altLang="cs-CZ" sz="1600" dirty="0"/>
              <a:t>Grafické karty mají jednotný výstup a stejný způsob uložení grafických dat v paměti </a:t>
            </a:r>
          </a:p>
          <a:p>
            <a:pPr eaLnBrk="1" hangingPunct="1"/>
            <a:r>
              <a:rPr lang="cs-CZ" altLang="cs-CZ" sz="1600" dirty="0"/>
              <a:t>Není již potřeba pro každou grafickou kartu programovat aplikaci jinak</a:t>
            </a:r>
          </a:p>
          <a:p>
            <a:pPr eaLnBrk="1" hangingPunct="1"/>
            <a:r>
              <a:rPr lang="cs-CZ" altLang="cs-CZ" sz="1600" dirty="0"/>
              <a:t>Není již potřeba pro každou grafickou kartu kupovat jiný monitor</a:t>
            </a:r>
          </a:p>
          <a:p>
            <a:pPr eaLnBrk="1" hangingPunct="1"/>
            <a:r>
              <a:rPr lang="cs-CZ" altLang="cs-CZ" sz="1600" dirty="0"/>
              <a:t>Výrobci se dohodli na způsobu kódování barev do budoucna a na dalších standardních rozlišeních pro budoucí grafické karty (aby to bylo jednotné a nedělal každý výrobce své vlastní rozlišení)</a:t>
            </a:r>
          </a:p>
          <a:p>
            <a:pPr eaLnBrk="1" hangingPunct="1"/>
            <a:r>
              <a:rPr lang="cs-CZ" altLang="cs-CZ" sz="1600" dirty="0"/>
              <a:t>U předchozích grafických adapterů neexistoval jednotný způsob nastavení grafických režimů, lišily se režimy přístupu do video paměti, způsob přepínání snímků…</a:t>
            </a:r>
          </a:p>
          <a:p>
            <a:pPr eaLnBrk="1" hangingPunct="1"/>
            <a:r>
              <a:rPr lang="cs-CZ" altLang="cs-CZ" sz="1600" dirty="0"/>
              <a:t>Výsledkem činnosti VESA je mimo jiné VL-BUS – sběrnice pro připojení grafických karet používaná v počítačích s mikroprocesorech 80486</a:t>
            </a:r>
          </a:p>
          <a:p>
            <a:pPr eaLnBrk="1" hangingPunct="1"/>
            <a:r>
              <a:rPr lang="cs-CZ" altLang="cs-CZ" sz="1600" dirty="0"/>
              <a:t>Dalším cílem VESA bylo, aby  operační systémy nepotřebovali mít ovladač pro každý monitor zvlášť¨, ale při připojení monitoru si automaticky zjistí jeho rozlišení a zobrazení grafiky se mu přizpůsobí</a:t>
            </a:r>
          </a:p>
          <a:p>
            <a:endParaRPr lang="cs-CZ" sz="1600" dirty="0"/>
          </a:p>
        </p:txBody>
      </p:sp>
    </p:spTree>
    <p:extLst>
      <p:ext uri="{BB962C8B-B14F-4D97-AF65-F5344CB8AC3E}">
        <p14:creationId xmlns:p14="http://schemas.microsoft.com/office/powerpoint/2010/main" val="366796540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58BF2B5-65E1-46ED-8112-977E804B05F6}"/>
              </a:ext>
            </a:extLst>
          </p:cNvPr>
          <p:cNvSpPr>
            <a:spLocks noGrp="1" noChangeArrowheads="1"/>
          </p:cNvSpPr>
          <p:nvPr>
            <p:ph type="title"/>
          </p:nvPr>
        </p:nvSpPr>
        <p:spPr/>
        <p:txBody>
          <a:bodyPr/>
          <a:lstStyle/>
          <a:p>
            <a:pPr eaLnBrk="1" hangingPunct="1"/>
            <a:r>
              <a:rPr lang="cs-CZ" altLang="cs-CZ"/>
              <a:t>Standardizace</a:t>
            </a:r>
          </a:p>
        </p:txBody>
      </p:sp>
      <p:sp>
        <p:nvSpPr>
          <p:cNvPr id="14339" name="Rectangle 3">
            <a:extLst>
              <a:ext uri="{FF2B5EF4-FFF2-40B4-BE49-F238E27FC236}">
                <a16:creationId xmlns:a16="http://schemas.microsoft.com/office/drawing/2014/main" id="{9D6692F5-046E-4B8E-AC65-5841C3C71822}"/>
              </a:ext>
            </a:extLst>
          </p:cNvPr>
          <p:cNvSpPr>
            <a:spLocks noGrp="1" noChangeArrowheads="1"/>
          </p:cNvSpPr>
          <p:nvPr>
            <p:ph type="body" idx="1"/>
          </p:nvPr>
        </p:nvSpPr>
        <p:spPr/>
        <p:txBody>
          <a:bodyPr/>
          <a:lstStyle/>
          <a:p>
            <a:pPr eaLnBrk="1" hangingPunct="1"/>
            <a:r>
              <a:rPr lang="cs-CZ" altLang="cs-CZ" sz="1600" b="1" dirty="0"/>
              <a:t>Nastává období sjednocení a standardizace grafických režimů, rozlišení a výstupů</a:t>
            </a:r>
          </a:p>
          <a:p>
            <a:pPr eaLnBrk="1" hangingPunct="1"/>
            <a:r>
              <a:rPr lang="cs-CZ" altLang="cs-CZ" sz="1600" b="1" dirty="0"/>
              <a:t>VESA 2.0 – </a:t>
            </a:r>
            <a:r>
              <a:rPr lang="cs-CZ" altLang="cs-CZ" sz="1600" dirty="0"/>
              <a:t>normy, kde byla uvedena čísla všech různých používaných grafických režimů tak, aby je bylo možné nastavit jednotným způsobem pomocí služeb takzvaného VESA </a:t>
            </a:r>
            <a:r>
              <a:rPr lang="cs-CZ" altLang="cs-CZ" sz="1600" dirty="0" err="1"/>
              <a:t>BIOSu</a:t>
            </a:r>
            <a:r>
              <a:rPr lang="cs-CZ" altLang="cs-CZ" sz="1600" dirty="0"/>
              <a:t>. </a:t>
            </a:r>
          </a:p>
          <a:p>
            <a:pPr eaLnBrk="1" hangingPunct="1"/>
            <a:r>
              <a:rPr lang="cs-CZ" altLang="cs-CZ" sz="1600" dirty="0"/>
              <a:t>Dále byly specifikovány služby pro zjištění parametrů grafických karet, tj. výrobce grafického čipu, typu grafické karty, podporovaných rozlišení a podporovaných obnovovacích frekvencí obrazu </a:t>
            </a:r>
          </a:p>
          <a:p>
            <a:pPr eaLnBrk="1" hangingPunct="1"/>
            <a:r>
              <a:rPr lang="cs-CZ" altLang="cs-CZ" sz="1600" dirty="0"/>
              <a:t>Dále je zde popsáno uspořádání grafických dat v obrazové paměti a komunikace s grafickým adapterem přes sběrnice</a:t>
            </a:r>
          </a:p>
          <a:p>
            <a:pPr marL="0" indent="0" eaLnBrk="1" hangingPunct="1">
              <a:buNone/>
            </a:pPr>
            <a:endParaRPr lang="cs-CZ" altLang="cs-CZ"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Nadpis 1">
            <a:extLst>
              <a:ext uri="{FF2B5EF4-FFF2-40B4-BE49-F238E27FC236}">
                <a16:creationId xmlns:a16="http://schemas.microsoft.com/office/drawing/2014/main" id="{94988055-F050-44E5-9898-22859290F872}"/>
              </a:ext>
            </a:extLst>
          </p:cNvPr>
          <p:cNvSpPr>
            <a:spLocks noGrp="1" noChangeArrowheads="1"/>
          </p:cNvSpPr>
          <p:nvPr>
            <p:ph type="title" idx="4294967295"/>
          </p:nvPr>
        </p:nvSpPr>
        <p:spPr/>
        <p:txBody>
          <a:bodyPr anchor="ctr"/>
          <a:lstStyle/>
          <a:p>
            <a:pPr eaLnBrk="1" hangingPunct="1"/>
            <a:r>
              <a:rPr lang="cs-CZ" altLang="cs-CZ"/>
              <a:t>SVGA</a:t>
            </a:r>
          </a:p>
        </p:txBody>
      </p:sp>
      <p:sp>
        <p:nvSpPr>
          <p:cNvPr id="13315" name="Zástupný symbol pro obsah 2">
            <a:extLst>
              <a:ext uri="{FF2B5EF4-FFF2-40B4-BE49-F238E27FC236}">
                <a16:creationId xmlns:a16="http://schemas.microsoft.com/office/drawing/2014/main" id="{BB119414-5FA7-444F-A657-82AE2E35063F}"/>
              </a:ext>
            </a:extLst>
          </p:cNvPr>
          <p:cNvSpPr>
            <a:spLocks noGrp="1" noChangeArrowheads="1"/>
          </p:cNvSpPr>
          <p:nvPr>
            <p:ph idx="4294967295"/>
          </p:nvPr>
        </p:nvSpPr>
        <p:spPr/>
        <p:txBody>
          <a:bodyPr/>
          <a:lstStyle/>
          <a:p>
            <a:pPr eaLnBrk="1" hangingPunct="1"/>
            <a:r>
              <a:rPr lang="cs-CZ" altLang="cs-CZ" sz="1800" b="1" dirty="0"/>
              <a:t>Super VGA</a:t>
            </a:r>
          </a:p>
          <a:p>
            <a:pPr eaLnBrk="1" hangingPunct="1"/>
            <a:r>
              <a:rPr lang="cs-CZ" altLang="cs-CZ" sz="1800" dirty="0"/>
              <a:t>Výsledek práce asociace </a:t>
            </a:r>
            <a:r>
              <a:rPr lang="cs-CZ" altLang="cs-CZ" sz="1800" b="1" dirty="0"/>
              <a:t>VESA</a:t>
            </a:r>
          </a:p>
          <a:p>
            <a:pPr eaLnBrk="1" hangingPunct="1"/>
            <a:r>
              <a:rPr lang="cs-CZ" altLang="cs-CZ" sz="1800" dirty="0"/>
              <a:t>Rozlišení 800x600 až </a:t>
            </a:r>
            <a:r>
              <a:rPr lang="cs-CZ" altLang="cs-CZ" sz="1800" b="1" dirty="0"/>
              <a:t>1024x768 </a:t>
            </a:r>
            <a:r>
              <a:rPr lang="cs-CZ" altLang="cs-CZ" sz="1800" b="1" dirty="0" err="1"/>
              <a:t>px</a:t>
            </a:r>
            <a:endParaRPr lang="cs-CZ" altLang="cs-CZ" sz="1800" b="1" dirty="0"/>
          </a:p>
          <a:p>
            <a:pPr eaLnBrk="1" hangingPunct="1"/>
            <a:r>
              <a:rPr lang="cs-CZ" altLang="cs-CZ" sz="1800" dirty="0"/>
              <a:t>Poprvé podporována barevná hloubka </a:t>
            </a:r>
            <a:r>
              <a:rPr lang="cs-CZ" altLang="cs-CZ" sz="1800" b="1" dirty="0" err="1"/>
              <a:t>TrueColor</a:t>
            </a:r>
            <a:r>
              <a:rPr lang="cs-CZ" altLang="cs-CZ" sz="1800" dirty="0"/>
              <a:t> – 24 bitů (16,7 mil. barev)</a:t>
            </a:r>
          </a:p>
          <a:p>
            <a:pPr eaLnBrk="1" hangingPunct="1"/>
            <a:r>
              <a:rPr lang="cs-CZ" altLang="cs-CZ" sz="1800" dirty="0"/>
              <a:t>První programy pracující v této barevné hloubce se objevily v polovině 90. let (začíná se používat komprese JPEG a na počítačích se poprvé dají ukládat a upravovat fotografie)</a:t>
            </a:r>
          </a:p>
          <a:p>
            <a:pPr eaLnBrk="1" hangingPunct="1"/>
            <a:r>
              <a:rPr lang="cs-CZ" altLang="cs-CZ" sz="1800" dirty="0"/>
              <a:t>Kapacita obrazové paměti byla různá a běžně překračovala 1 MB</a:t>
            </a:r>
          </a:p>
          <a:p>
            <a:pPr eaLnBrk="1" hangingPunct="1"/>
            <a:r>
              <a:rPr lang="cs-CZ" altLang="cs-CZ" sz="1800" dirty="0"/>
              <a:t>Pro uložení obrazu 1024x768 v </a:t>
            </a:r>
            <a:r>
              <a:rPr lang="cs-CZ" altLang="cs-CZ" sz="1800" dirty="0" err="1"/>
              <a:t>TrueColor</a:t>
            </a:r>
            <a:r>
              <a:rPr lang="cs-CZ" altLang="cs-CZ" sz="1800" dirty="0"/>
              <a:t> barevné hloubce je potřeba 1024x768x3 B, což je 2,25 MB</a:t>
            </a:r>
          </a:p>
          <a:p>
            <a:pPr eaLnBrk="1" hangingPunct="1">
              <a:lnSpc>
                <a:spcPct val="90000"/>
              </a:lnSpc>
            </a:pPr>
            <a:endParaRPr lang="cs-CZ" altLang="cs-CZ" sz="1600" dirty="0"/>
          </a:p>
          <a:p>
            <a:pPr eaLnBrk="1" hangingPunct="1">
              <a:lnSpc>
                <a:spcPct val="90000"/>
              </a:lnSpc>
            </a:pPr>
            <a:endParaRPr lang="cs-CZ" altLang="cs-CZ"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4B830B1-0EE1-45C5-A6AB-EA4A175A8024}"/>
              </a:ext>
            </a:extLst>
          </p:cNvPr>
          <p:cNvSpPr>
            <a:spLocks noGrp="1"/>
          </p:cNvSpPr>
          <p:nvPr>
            <p:ph type="title"/>
          </p:nvPr>
        </p:nvSpPr>
        <p:spPr/>
        <p:txBody>
          <a:bodyPr/>
          <a:lstStyle/>
          <a:p>
            <a:r>
              <a:rPr lang="cs-CZ" dirty="0" err="1"/>
              <a:t>TrueColor</a:t>
            </a:r>
            <a:endParaRPr lang="cs-CZ" dirty="0"/>
          </a:p>
        </p:txBody>
      </p:sp>
      <p:sp>
        <p:nvSpPr>
          <p:cNvPr id="3" name="Zástupný obsah 2">
            <a:extLst>
              <a:ext uri="{FF2B5EF4-FFF2-40B4-BE49-F238E27FC236}">
                <a16:creationId xmlns:a16="http://schemas.microsoft.com/office/drawing/2014/main" id="{7C75A728-2C7A-45B3-BB6B-3C0B46A31B3E}"/>
              </a:ext>
            </a:extLst>
          </p:cNvPr>
          <p:cNvSpPr>
            <a:spLocks noGrp="1"/>
          </p:cNvSpPr>
          <p:nvPr>
            <p:ph idx="1"/>
          </p:nvPr>
        </p:nvSpPr>
        <p:spPr>
          <a:xfrm>
            <a:off x="457200" y="1556792"/>
            <a:ext cx="8229600" cy="4411662"/>
          </a:xfrm>
        </p:spPr>
        <p:txBody>
          <a:bodyPr/>
          <a:lstStyle/>
          <a:p>
            <a:r>
              <a:rPr lang="cs-CZ" sz="2000" dirty="0"/>
              <a:t>24-bitová barevná hloubka</a:t>
            </a:r>
          </a:p>
          <a:p>
            <a:r>
              <a:rPr lang="cs-CZ" sz="2000" dirty="0"/>
              <a:t>V počítačové grafice běžná přibližně od roku 1990</a:t>
            </a:r>
          </a:p>
          <a:p>
            <a:r>
              <a:rPr lang="cs-CZ" sz="2000" dirty="0"/>
              <a:t>Umožňuje fotorealistické barvy</a:t>
            </a:r>
          </a:p>
          <a:p>
            <a:r>
              <a:rPr lang="cs-CZ" sz="2000" dirty="0"/>
              <a:t>Pixel může mít jednu z 2</a:t>
            </a:r>
            <a:r>
              <a:rPr lang="cs-CZ" sz="2000" baseline="30000" dirty="0"/>
              <a:t>24</a:t>
            </a:r>
            <a:r>
              <a:rPr lang="cs-CZ" sz="2000" dirty="0"/>
              <a:t> = 16 777 216 barev</a:t>
            </a:r>
          </a:p>
          <a:p>
            <a:r>
              <a:rPr lang="cs-CZ" sz="2000" dirty="0"/>
              <a:t>Použitelných barev je více, než kolik dokáže rozlišit lidské oko (dvě sousední barvy palety jsou pro oko nerozlišitelné)</a:t>
            </a:r>
          </a:p>
          <a:p>
            <a:r>
              <a:rPr lang="cs-CZ" sz="2000" dirty="0"/>
              <a:t>Barva pixelu je uložena pomocí 3 Bajtů (3 x 8 bitů)</a:t>
            </a:r>
          </a:p>
          <a:p>
            <a:r>
              <a:rPr lang="cs-CZ" sz="2000" dirty="0"/>
              <a:t>Barva pixelu je složena ze tří základních barev – červené, zelené a modré – jejichž intenzitu lze nastavit v různém poměru</a:t>
            </a:r>
          </a:p>
          <a:p>
            <a:r>
              <a:rPr lang="cs-CZ" sz="2000" dirty="0"/>
              <a:t>24 bitů jsou vlastně tři bajty – tedy tři hodnoty &lt;0;255&gt;</a:t>
            </a:r>
          </a:p>
          <a:p>
            <a:r>
              <a:rPr lang="cs-CZ" sz="2000" dirty="0"/>
              <a:t>První číslo říká, jak hodně je pixel červený</a:t>
            </a:r>
          </a:p>
          <a:p>
            <a:r>
              <a:rPr lang="cs-CZ" sz="2000" dirty="0"/>
              <a:t>Druhé číslo říká, jak hodně je pixel modrý</a:t>
            </a:r>
          </a:p>
          <a:p>
            <a:r>
              <a:rPr lang="cs-CZ" sz="2000" dirty="0"/>
              <a:t>Třetí číslo říká, jak hodně je pixel zelený</a:t>
            </a:r>
          </a:p>
        </p:txBody>
      </p:sp>
    </p:spTree>
    <p:extLst>
      <p:ext uri="{BB962C8B-B14F-4D97-AF65-F5344CB8AC3E}">
        <p14:creationId xmlns:p14="http://schemas.microsoft.com/office/powerpoint/2010/main" val="321186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652E9A8-79B0-42A2-832B-9D17A155B94E}"/>
              </a:ext>
            </a:extLst>
          </p:cNvPr>
          <p:cNvSpPr>
            <a:spLocks noGrp="1" noChangeArrowheads="1"/>
          </p:cNvSpPr>
          <p:nvPr>
            <p:ph type="title"/>
          </p:nvPr>
        </p:nvSpPr>
        <p:spPr/>
        <p:txBody>
          <a:bodyPr/>
          <a:lstStyle/>
          <a:p>
            <a:pPr eaLnBrk="1" hangingPunct="1"/>
            <a:r>
              <a:rPr lang="cs-CZ" altLang="cs-CZ"/>
              <a:t>Grafická akcelerace</a:t>
            </a:r>
          </a:p>
        </p:txBody>
      </p:sp>
      <p:sp>
        <p:nvSpPr>
          <p:cNvPr id="15363" name="Rectangle 3">
            <a:extLst>
              <a:ext uri="{FF2B5EF4-FFF2-40B4-BE49-F238E27FC236}">
                <a16:creationId xmlns:a16="http://schemas.microsoft.com/office/drawing/2014/main" id="{E36BF4C0-218A-4696-A40F-9120F40ED17C}"/>
              </a:ext>
            </a:extLst>
          </p:cNvPr>
          <p:cNvSpPr>
            <a:spLocks noGrp="1" noChangeArrowheads="1"/>
          </p:cNvSpPr>
          <p:nvPr>
            <p:ph type="body" idx="1"/>
          </p:nvPr>
        </p:nvSpPr>
        <p:spPr>
          <a:xfrm>
            <a:off x="427601" y="1700808"/>
            <a:ext cx="8229600" cy="4536504"/>
          </a:xfrm>
        </p:spPr>
        <p:txBody>
          <a:bodyPr/>
          <a:lstStyle/>
          <a:p>
            <a:pPr eaLnBrk="1" hangingPunct="1"/>
            <a:r>
              <a:rPr lang="cs-CZ" altLang="cs-CZ" sz="1800" dirty="0"/>
              <a:t>Důvodem pro rozvoj </a:t>
            </a:r>
            <a:r>
              <a:rPr lang="cs-CZ" altLang="cs-CZ" sz="1800" b="1" dirty="0"/>
              <a:t>grafické akcelerace</a:t>
            </a:r>
            <a:r>
              <a:rPr lang="cs-CZ" altLang="cs-CZ" sz="1800" dirty="0"/>
              <a:t> v 90. letech byl rozvoj </a:t>
            </a:r>
            <a:r>
              <a:rPr lang="cs-CZ" altLang="cs-CZ" sz="1800" b="1" dirty="0"/>
              <a:t>interaktivní grafiky</a:t>
            </a:r>
            <a:r>
              <a:rPr lang="cs-CZ" altLang="cs-CZ" sz="1800" dirty="0"/>
              <a:t> – hra, animace, video nebo ovládaný program musí okamžitě reagovat na ovládání uživatelem a působit plynulým dojmem</a:t>
            </a:r>
          </a:p>
          <a:p>
            <a:pPr eaLnBrk="1" hangingPunct="1"/>
            <a:r>
              <a:rPr lang="cs-CZ" altLang="cs-CZ" sz="1800" dirty="0"/>
              <a:t>Dosud byly sledovanými parametry pouze rozlišení a barevná hloubka. </a:t>
            </a:r>
          </a:p>
          <a:p>
            <a:pPr eaLnBrk="1" hangingPunct="1"/>
            <a:r>
              <a:rPr lang="cs-CZ" altLang="cs-CZ" sz="1800" dirty="0"/>
              <a:t>Nově se stává zásadním parametrem počet zobrazitelných nových snímků za sekundu</a:t>
            </a:r>
          </a:p>
          <a:p>
            <a:pPr eaLnBrk="1" hangingPunct="1"/>
            <a:r>
              <a:rPr lang="cs-CZ" altLang="cs-CZ" sz="1800" b="1" dirty="0"/>
              <a:t>FPS – </a:t>
            </a:r>
            <a:r>
              <a:rPr lang="cs-CZ" altLang="cs-CZ" sz="1800" b="1" dirty="0" err="1"/>
              <a:t>frames</a:t>
            </a:r>
            <a:r>
              <a:rPr lang="cs-CZ" altLang="cs-CZ" sz="1800" b="1" dirty="0"/>
              <a:t> per second</a:t>
            </a:r>
          </a:p>
          <a:p>
            <a:pPr eaLnBrk="1" hangingPunct="1"/>
            <a:r>
              <a:rPr lang="cs-CZ" altLang="cs-CZ" sz="1800" dirty="0"/>
              <a:t>Vznikají aplikace, kde je důležitý počet zobrazitelných snímků za sekundu, který by měl pro dobrou plynulost dosahovat hodnoty alespoň </a:t>
            </a:r>
            <a:r>
              <a:rPr lang="cs-CZ" altLang="cs-CZ" sz="1800" b="1" dirty="0"/>
              <a:t>15 FPS</a:t>
            </a:r>
          </a:p>
          <a:p>
            <a:pPr eaLnBrk="1" hangingPunct="1"/>
            <a:r>
              <a:rPr lang="cs-CZ" altLang="cs-CZ" sz="1800" dirty="0"/>
              <a:t>Množství obrazových dat vznikajících každou sekundu je ohromné a není možné, aby je počítal mikroprocesor a ještě je přesouval pomalou sběrnicí do grafického adapterů</a:t>
            </a:r>
          </a:p>
          <a:p>
            <a:pPr eaLnBrk="1" hangingPunct="1"/>
            <a:r>
              <a:rPr lang="cs-CZ" altLang="cs-CZ" sz="1800" dirty="0"/>
              <a:t>Grafický adaptér se sám stává i </a:t>
            </a:r>
            <a:r>
              <a:rPr lang="cs-CZ" altLang="cs-CZ" sz="1800" b="1" dirty="0"/>
              <a:t>výpočetní jednotkou </a:t>
            </a:r>
            <a:r>
              <a:rPr lang="cs-CZ" altLang="cs-CZ" sz="1800" dirty="0"/>
              <a:t>obrazových dat, mikroprocesor se výpočtu obrazu neúčastní (pouze zadá grafickému adaptéru úkoly, co má zobrazovat a jak to má počítat)</a:t>
            </a:r>
          </a:p>
          <a:p>
            <a:pPr eaLnBrk="1" hangingPunct="1">
              <a:lnSpc>
                <a:spcPct val="80000"/>
              </a:lnSpc>
            </a:pPr>
            <a:endParaRPr lang="cs-CZ" altLang="cs-CZ" sz="2100" dirty="0"/>
          </a:p>
          <a:p>
            <a:pPr eaLnBrk="1" hangingPunct="1">
              <a:lnSpc>
                <a:spcPct val="80000"/>
              </a:lnSpc>
            </a:pPr>
            <a:endParaRPr lang="cs-CZ" altLang="cs-CZ" sz="21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7DD49EF-B29D-49FF-AF89-1B01C860BF69}"/>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C60A57CD-1735-4D59-A31A-7F5140C29808}"/>
              </a:ext>
            </a:extLst>
          </p:cNvPr>
          <p:cNvSpPr>
            <a:spLocks noGrp="1"/>
          </p:cNvSpPr>
          <p:nvPr>
            <p:ph idx="1"/>
          </p:nvPr>
        </p:nvSpPr>
        <p:spPr/>
        <p:txBody>
          <a:bodyPr/>
          <a:lstStyle/>
          <a:p>
            <a:r>
              <a:rPr lang="cs-CZ" sz="1800" dirty="0"/>
              <a:t>2D akcelerace byla nutná pro možnost plnohodnotného využití operačních systémů s GUI</a:t>
            </a:r>
          </a:p>
          <a:p>
            <a:r>
              <a:rPr lang="cs-CZ" sz="1800" dirty="0"/>
              <a:t>Windows bez akcelerace byla prakticky nepoužitelná</a:t>
            </a:r>
          </a:p>
          <a:p>
            <a:r>
              <a:rPr lang="cs-CZ" sz="1800" dirty="0"/>
              <a:t>Vykreslování oken bez akcelerace bylo velmi pomalé</a:t>
            </a:r>
          </a:p>
          <a:p>
            <a:r>
              <a:rPr lang="cs-CZ" sz="1800" dirty="0"/>
              <a:t>Plynulé </a:t>
            </a:r>
            <a:r>
              <a:rPr lang="cs-CZ" sz="1800" dirty="0" err="1"/>
              <a:t>scrollování</a:t>
            </a:r>
            <a:r>
              <a:rPr lang="cs-CZ" sz="1800" dirty="0"/>
              <a:t> obsahu okna bylo nemožné</a:t>
            </a:r>
          </a:p>
          <a:p>
            <a:r>
              <a:rPr lang="cs-CZ" sz="1800" dirty="0"/>
              <a:t>Procesor musel pracovat s grafikou pixel po pixelu </a:t>
            </a:r>
          </a:p>
          <a:p>
            <a:r>
              <a:rPr lang="cs-CZ" sz="1800" dirty="0"/>
              <a:t>Při tehdejší rychlosti procesorů to znamenalo zátěž i při pouhém přesunu okna po obrazovce</a:t>
            </a:r>
          </a:p>
          <a:p>
            <a:r>
              <a:rPr lang="cs-CZ" sz="1800" dirty="0"/>
              <a:t>Posouvaná okna  nebo jiné objekty se vykreslily vždy až na cílové pozici – průběh posuvu (</a:t>
            </a:r>
            <a:r>
              <a:rPr lang="cs-CZ" sz="1800" dirty="0" err="1"/>
              <a:t>mezisnímky</a:t>
            </a:r>
            <a:r>
              <a:rPr lang="cs-CZ" sz="1800" dirty="0"/>
              <a:t> na trase) se nestíhaly</a:t>
            </a:r>
          </a:p>
        </p:txBody>
      </p:sp>
    </p:spTree>
    <p:extLst>
      <p:ext uri="{BB962C8B-B14F-4D97-AF65-F5344CB8AC3E}">
        <p14:creationId xmlns:p14="http://schemas.microsoft.com/office/powerpoint/2010/main" val="1341402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280135D-E38D-4377-A2AF-863BAAE26F70}"/>
              </a:ext>
            </a:extLst>
          </p:cNvPr>
          <p:cNvSpPr>
            <a:spLocks noGrp="1"/>
          </p:cNvSpPr>
          <p:nvPr>
            <p:ph type="title"/>
          </p:nvPr>
        </p:nvSpPr>
        <p:spPr/>
        <p:txBody>
          <a:bodyPr/>
          <a:lstStyle/>
          <a:p>
            <a:r>
              <a:rPr lang="cs-CZ" dirty="0"/>
              <a:t>Grafická akcelerace</a:t>
            </a:r>
          </a:p>
        </p:txBody>
      </p:sp>
      <p:sp>
        <p:nvSpPr>
          <p:cNvPr id="3" name="Zástupný obsah 2">
            <a:extLst>
              <a:ext uri="{FF2B5EF4-FFF2-40B4-BE49-F238E27FC236}">
                <a16:creationId xmlns:a16="http://schemas.microsoft.com/office/drawing/2014/main" id="{EF035D90-400F-47A2-B5CB-2E36516E877F}"/>
              </a:ext>
            </a:extLst>
          </p:cNvPr>
          <p:cNvSpPr>
            <a:spLocks noGrp="1"/>
          </p:cNvSpPr>
          <p:nvPr>
            <p:ph idx="1"/>
          </p:nvPr>
        </p:nvSpPr>
        <p:spPr/>
        <p:txBody>
          <a:bodyPr/>
          <a:lstStyle/>
          <a:p>
            <a:r>
              <a:rPr lang="cs-CZ" dirty="0"/>
              <a:t>V první polovině 90. let se nejprve objevuje 2D akcelerace</a:t>
            </a:r>
          </a:p>
          <a:p>
            <a:r>
              <a:rPr lang="cs-CZ" b="1" dirty="0"/>
              <a:t>2D akcelerace </a:t>
            </a:r>
            <a:r>
              <a:rPr lang="cs-CZ" dirty="0"/>
              <a:t>= výpočty s grafickými daty úseček, křivek, textu, obdélníků, kružnic, souvislých ploch, barevných přechodů, bitmapových obrázků, fotografií, snímků videa apod.</a:t>
            </a:r>
          </a:p>
          <a:p>
            <a:endParaRPr lang="cs-CZ" dirty="0"/>
          </a:p>
        </p:txBody>
      </p:sp>
    </p:spTree>
    <p:extLst>
      <p:ext uri="{BB962C8B-B14F-4D97-AF65-F5344CB8AC3E}">
        <p14:creationId xmlns:p14="http://schemas.microsoft.com/office/powerpoint/2010/main" val="1057911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2F7DB64-89D1-4D4D-86F1-ECB85798A38D}"/>
              </a:ext>
            </a:extLst>
          </p:cNvPr>
          <p:cNvSpPr>
            <a:spLocks noGrp="1"/>
          </p:cNvSpPr>
          <p:nvPr>
            <p:ph type="title"/>
          </p:nvPr>
        </p:nvSpPr>
        <p:spPr/>
        <p:txBody>
          <a:bodyPr/>
          <a:lstStyle/>
          <a:p>
            <a:r>
              <a:rPr lang="cs-CZ" dirty="0"/>
              <a:t>2D akcelerace</a:t>
            </a:r>
          </a:p>
        </p:txBody>
      </p:sp>
      <p:sp>
        <p:nvSpPr>
          <p:cNvPr id="4" name="Zástupný obsah 3">
            <a:extLst>
              <a:ext uri="{FF2B5EF4-FFF2-40B4-BE49-F238E27FC236}">
                <a16:creationId xmlns:a16="http://schemas.microsoft.com/office/drawing/2014/main" id="{8A34D13D-9F95-4551-A51B-8601E69E1762}"/>
              </a:ext>
            </a:extLst>
          </p:cNvPr>
          <p:cNvSpPr>
            <a:spLocks noGrp="1"/>
          </p:cNvSpPr>
          <p:nvPr>
            <p:ph idx="1"/>
          </p:nvPr>
        </p:nvSpPr>
        <p:spPr/>
        <p:txBody>
          <a:bodyPr/>
          <a:lstStyle/>
          <a:p>
            <a:r>
              <a:rPr lang="cs-CZ" altLang="cs-CZ" sz="2000" b="1" dirty="0" err="1"/>
              <a:t>Color</a:t>
            </a:r>
            <a:r>
              <a:rPr lang="cs-CZ" altLang="cs-CZ" sz="2000" b="1" dirty="0"/>
              <a:t> </a:t>
            </a:r>
            <a:r>
              <a:rPr lang="cs-CZ" altLang="cs-CZ" sz="2000" b="1" dirty="0" err="1"/>
              <a:t>blending</a:t>
            </a:r>
            <a:r>
              <a:rPr lang="cs-CZ" altLang="cs-CZ" sz="2000" dirty="0"/>
              <a:t> – vyplnění plochy plynulým barevným přechodem od jedné barvy k druhé</a:t>
            </a:r>
          </a:p>
          <a:p>
            <a:endParaRPr lang="cs-CZ" dirty="0"/>
          </a:p>
        </p:txBody>
      </p:sp>
      <p:pic>
        <p:nvPicPr>
          <p:cNvPr id="6" name="Obrázek 5">
            <a:extLst>
              <a:ext uri="{FF2B5EF4-FFF2-40B4-BE49-F238E27FC236}">
                <a16:creationId xmlns:a16="http://schemas.microsoft.com/office/drawing/2014/main" id="{8ECA45B3-5825-4489-A6C8-68C2C01EA9BB}"/>
              </a:ext>
            </a:extLst>
          </p:cNvPr>
          <p:cNvPicPr>
            <a:picLocks noChangeAspect="1"/>
          </p:cNvPicPr>
          <p:nvPr/>
        </p:nvPicPr>
        <p:blipFill>
          <a:blip r:embed="rId2"/>
          <a:stretch>
            <a:fillRect/>
          </a:stretch>
        </p:blipFill>
        <p:spPr>
          <a:xfrm>
            <a:off x="827584" y="2564904"/>
            <a:ext cx="4714875" cy="1543050"/>
          </a:xfrm>
          <a:prstGeom prst="rect">
            <a:avLst/>
          </a:prstGeom>
        </p:spPr>
      </p:pic>
      <p:pic>
        <p:nvPicPr>
          <p:cNvPr id="8" name="Obrázek 7">
            <a:extLst>
              <a:ext uri="{FF2B5EF4-FFF2-40B4-BE49-F238E27FC236}">
                <a16:creationId xmlns:a16="http://schemas.microsoft.com/office/drawing/2014/main" id="{F17B1E6B-8313-4459-907A-891661095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653136"/>
            <a:ext cx="4536504" cy="1477789"/>
          </a:xfrm>
          <a:prstGeom prst="rect">
            <a:avLst/>
          </a:prstGeom>
        </p:spPr>
      </p:pic>
    </p:spTree>
    <p:extLst>
      <p:ext uri="{BB962C8B-B14F-4D97-AF65-F5344CB8AC3E}">
        <p14:creationId xmlns:p14="http://schemas.microsoft.com/office/powerpoint/2010/main" val="2646951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76AC11B-6FB0-4E3C-BEB0-FBC632E0812F}"/>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DF3B277F-4D7B-4685-A4D4-B5344124306F}"/>
              </a:ext>
            </a:extLst>
          </p:cNvPr>
          <p:cNvSpPr>
            <a:spLocks noGrp="1"/>
          </p:cNvSpPr>
          <p:nvPr>
            <p:ph idx="1"/>
          </p:nvPr>
        </p:nvSpPr>
        <p:spPr>
          <a:xfrm>
            <a:off x="457200" y="1719262"/>
            <a:ext cx="8229600" cy="4662065"/>
          </a:xfrm>
        </p:spPr>
        <p:txBody>
          <a:bodyPr/>
          <a:lstStyle/>
          <a:p>
            <a:r>
              <a:rPr lang="cs-CZ" sz="1600" b="1" dirty="0"/>
              <a:t>Textový režim</a:t>
            </a:r>
            <a:r>
              <a:rPr lang="cs-CZ" sz="1600" dirty="0"/>
              <a:t> umožňuje zobrazovat jen text a dříve byl hlavním používaným režimem zobrazení</a:t>
            </a:r>
          </a:p>
          <a:p>
            <a:r>
              <a:rPr lang="cs-CZ" sz="1600" dirty="0"/>
              <a:t>V textovém režimu je obrazovka rozdělena na rastr (mřížku) z buněk pro znaky uspořádaných do určitého počtu řádků a sloupců</a:t>
            </a:r>
          </a:p>
          <a:p>
            <a:r>
              <a:rPr lang="cs-CZ" sz="1600" dirty="0"/>
              <a:t>Obsah těchto „buněk“ je uložen ve </a:t>
            </a:r>
            <a:r>
              <a:rPr lang="cs-CZ" sz="1600" dirty="0" err="1"/>
              <a:t>videopaměti</a:t>
            </a:r>
            <a:r>
              <a:rPr lang="cs-CZ" sz="1600" dirty="0"/>
              <a:t>, což je paměťový prostor pro udržování aktuálního stavu obrazovky</a:t>
            </a:r>
          </a:p>
          <a:p>
            <a:r>
              <a:rPr lang="cs-CZ" sz="1600" dirty="0"/>
              <a:t>Datový tok obrazových dat je minimální</a:t>
            </a:r>
          </a:p>
          <a:p>
            <a:r>
              <a:rPr lang="cs-CZ" sz="1600" dirty="0"/>
              <a:t>Do paměti se zapisují pouze ASCII kódy znaků na jednotlivých řádcích</a:t>
            </a:r>
          </a:p>
          <a:p>
            <a:r>
              <a:rPr lang="cs-CZ" sz="1600" dirty="0"/>
              <a:t>Fyzicky jsou ve </a:t>
            </a:r>
            <a:r>
              <a:rPr lang="cs-CZ" sz="1600" dirty="0" err="1"/>
              <a:t>videopaměti</a:t>
            </a:r>
            <a:r>
              <a:rPr lang="cs-CZ" sz="1600" dirty="0"/>
              <a:t> znaky uloženy po řádcích za sebou, tj. nejdřív první řádek, pak druhý, atd. První bajt uložený ve </a:t>
            </a:r>
            <a:r>
              <a:rPr lang="cs-CZ" sz="1600" dirty="0" err="1"/>
              <a:t>videopaměti</a:t>
            </a:r>
            <a:r>
              <a:rPr lang="cs-CZ" sz="1600" dirty="0"/>
              <a:t> je tedy kód znaku, který bude zobrazen v levém horním rohu</a:t>
            </a:r>
          </a:p>
          <a:p>
            <a:r>
              <a:rPr lang="cs-CZ" sz="1600" dirty="0"/>
              <a:t>Zápis obsahu celé obrazovky do </a:t>
            </a:r>
            <a:r>
              <a:rPr lang="cs-CZ" sz="1600" dirty="0" err="1"/>
              <a:t>videopaměti</a:t>
            </a:r>
            <a:r>
              <a:rPr lang="cs-CZ" sz="1600" dirty="0"/>
              <a:t> (80x25 znaků) je vlastně pouze zápis 2000 bajtů</a:t>
            </a:r>
          </a:p>
          <a:p>
            <a:r>
              <a:rPr lang="cs-CZ" sz="1600" dirty="0"/>
              <a:t>Úkolem grafické karty bylo pouze tato data několikrát za sekundu přečíst (podle snímkové frekvence např. 50x za sekundu), každý znak převést dle definice jeho podoby na obrazové body a vygenerovat analogový signál pro monitor</a:t>
            </a:r>
          </a:p>
          <a:p>
            <a:r>
              <a:rPr lang="cs-CZ" sz="1600" dirty="0"/>
              <a:t>Toto zvládaly i jednoduché, levné, pomalé chipy</a:t>
            </a:r>
          </a:p>
        </p:txBody>
      </p:sp>
    </p:spTree>
    <p:extLst>
      <p:ext uri="{BB962C8B-B14F-4D97-AF65-F5344CB8AC3E}">
        <p14:creationId xmlns:p14="http://schemas.microsoft.com/office/powerpoint/2010/main" val="3661112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C213AEA5-5758-48AB-A9DD-2E72FA341739}"/>
              </a:ext>
            </a:extLst>
          </p:cNvPr>
          <p:cNvSpPr>
            <a:spLocks noGrp="1"/>
          </p:cNvSpPr>
          <p:nvPr>
            <p:ph type="title"/>
          </p:nvPr>
        </p:nvSpPr>
        <p:spPr/>
        <p:txBody>
          <a:bodyPr/>
          <a:lstStyle/>
          <a:p>
            <a:r>
              <a:rPr lang="cs-CZ" dirty="0"/>
              <a:t>2D akcelerace</a:t>
            </a:r>
          </a:p>
        </p:txBody>
      </p:sp>
      <p:sp>
        <p:nvSpPr>
          <p:cNvPr id="5" name="Zástupný obsah 4">
            <a:extLst>
              <a:ext uri="{FF2B5EF4-FFF2-40B4-BE49-F238E27FC236}">
                <a16:creationId xmlns:a16="http://schemas.microsoft.com/office/drawing/2014/main" id="{A40CCC94-B728-4D43-8C3A-D02D17200371}"/>
              </a:ext>
            </a:extLst>
          </p:cNvPr>
          <p:cNvSpPr>
            <a:spLocks noGrp="1"/>
          </p:cNvSpPr>
          <p:nvPr>
            <p:ph idx="1"/>
          </p:nvPr>
        </p:nvSpPr>
        <p:spPr/>
        <p:txBody>
          <a:bodyPr/>
          <a:lstStyle/>
          <a:p>
            <a:r>
              <a:rPr lang="cs-CZ" altLang="cs-CZ" sz="1800" b="1" dirty="0" err="1"/>
              <a:t>Scrolling</a:t>
            </a:r>
            <a:r>
              <a:rPr lang="cs-CZ" altLang="cs-CZ" sz="1800" dirty="0"/>
              <a:t> – vertikální, horizontální, všesměrový posuv celého obrazu</a:t>
            </a:r>
          </a:p>
          <a:p>
            <a:r>
              <a:rPr lang="cs-CZ" altLang="cs-CZ" sz="1800" dirty="0"/>
              <a:t>Bez akcelerace by musel mikroprocesor počítače přesouvat statisíce bajtů ve </a:t>
            </a:r>
            <a:r>
              <a:rPr lang="cs-CZ" altLang="cs-CZ" sz="1800" dirty="0" err="1"/>
              <a:t>videopaměti</a:t>
            </a:r>
            <a:r>
              <a:rPr lang="cs-CZ" altLang="cs-CZ" sz="1800" dirty="0"/>
              <a:t> z místa na místo – to by byla ohromná zátěž pro procesor a sběrnici</a:t>
            </a:r>
          </a:p>
          <a:p>
            <a:r>
              <a:rPr lang="cs-CZ" altLang="cs-CZ" sz="1800" dirty="0"/>
              <a:t>Díky akceleraci pošle procesor pouze informace o oblasti a směru posuvu grafický akcelerátor si vše spočítá a přesune sám</a:t>
            </a:r>
          </a:p>
          <a:p>
            <a:endParaRPr lang="cs-CZ" dirty="0"/>
          </a:p>
        </p:txBody>
      </p:sp>
      <p:pic>
        <p:nvPicPr>
          <p:cNvPr id="7" name="Obrázek 6">
            <a:extLst>
              <a:ext uri="{FF2B5EF4-FFF2-40B4-BE49-F238E27FC236}">
                <a16:creationId xmlns:a16="http://schemas.microsoft.com/office/drawing/2014/main" id="{8212C7F5-78A8-4A49-82A1-29AAC7ACC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3789040"/>
            <a:ext cx="4896544" cy="2752962"/>
          </a:xfrm>
          <a:prstGeom prst="rect">
            <a:avLst/>
          </a:prstGeom>
        </p:spPr>
      </p:pic>
    </p:spTree>
    <p:extLst>
      <p:ext uri="{BB962C8B-B14F-4D97-AF65-F5344CB8AC3E}">
        <p14:creationId xmlns:p14="http://schemas.microsoft.com/office/powerpoint/2010/main" val="2756611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AF47BC8-BE2A-47C1-9C2A-38D43CE1559B}"/>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99F4C387-866B-4205-B4C8-9EEF4D4E063F}"/>
              </a:ext>
            </a:extLst>
          </p:cNvPr>
          <p:cNvSpPr>
            <a:spLocks noGrp="1"/>
          </p:cNvSpPr>
          <p:nvPr>
            <p:ph idx="1"/>
          </p:nvPr>
        </p:nvSpPr>
        <p:spPr>
          <a:xfrm>
            <a:off x="323528" y="1484784"/>
            <a:ext cx="8229600" cy="4411662"/>
          </a:xfrm>
        </p:spPr>
        <p:txBody>
          <a:bodyPr/>
          <a:lstStyle/>
          <a:p>
            <a:r>
              <a:rPr lang="cs-CZ" altLang="cs-CZ" sz="1600" b="1" dirty="0"/>
              <a:t>Double-</a:t>
            </a:r>
            <a:r>
              <a:rPr lang="cs-CZ" altLang="cs-CZ" sz="1600" b="1" dirty="0" err="1"/>
              <a:t>buffering</a:t>
            </a:r>
            <a:r>
              <a:rPr lang="cs-CZ" altLang="cs-CZ" sz="1600" dirty="0"/>
              <a:t> – viditelná obrazovka je uložena v předním bufferu. </a:t>
            </a:r>
          </a:p>
          <a:p>
            <a:r>
              <a:rPr lang="cs-CZ" altLang="cs-CZ" sz="1600" dirty="0"/>
              <a:t>Zapisovat lze také to tzv. zadního bufferu, který je neviditelný. </a:t>
            </a:r>
          </a:p>
          <a:p>
            <a:r>
              <a:rPr lang="cs-CZ" altLang="cs-CZ" sz="1600" dirty="0"/>
              <a:t>Obraz snímku lze postupně vypočítat a vykreslit v zadním bufferu a následně prohodit roli obou bufferů velmi jednoduchou operací nevyžadující žádné přenosy dat. </a:t>
            </a:r>
          </a:p>
          <a:p>
            <a:r>
              <a:rPr lang="cs-CZ" altLang="cs-CZ" sz="1600" dirty="0"/>
              <a:t>Uživatel tak nevidí postupné vykreslování ale rovnou se na displeji objeví celý výsledný snímek.</a:t>
            </a:r>
          </a:p>
          <a:p>
            <a:endParaRPr lang="cs-CZ" altLang="cs-CZ" sz="1600" dirty="0"/>
          </a:p>
          <a:p>
            <a:r>
              <a:rPr lang="cs-CZ" altLang="cs-CZ" sz="1600" b="1" dirty="0" err="1"/>
              <a:t>Multiple-buffering</a:t>
            </a:r>
            <a:r>
              <a:rPr lang="cs-CZ" altLang="cs-CZ" sz="1600" b="1" dirty="0"/>
              <a:t> </a:t>
            </a:r>
            <a:r>
              <a:rPr lang="cs-CZ" altLang="cs-CZ" sz="1600" dirty="0"/>
              <a:t>– ve </a:t>
            </a:r>
            <a:r>
              <a:rPr lang="cs-CZ" altLang="cs-CZ" sz="1600" dirty="0" err="1"/>
              <a:t>videopaměti</a:t>
            </a:r>
            <a:r>
              <a:rPr lang="cs-CZ" altLang="cs-CZ" sz="1600" dirty="0"/>
              <a:t> lze mít dopředu vypočítáno a připraveno několik snímků v několika bufferech. Přepínáním bufferů se pak snímky zobrazují a vidíme rychlou animaci</a:t>
            </a:r>
            <a:endParaRPr lang="cs-CZ" altLang="cs-CZ" sz="1600" b="1" dirty="0"/>
          </a:p>
          <a:p>
            <a:endParaRPr lang="cs-CZ" dirty="0"/>
          </a:p>
        </p:txBody>
      </p:sp>
      <p:pic>
        <p:nvPicPr>
          <p:cNvPr id="5" name="Obrázek 4">
            <a:extLst>
              <a:ext uri="{FF2B5EF4-FFF2-40B4-BE49-F238E27FC236}">
                <a16:creationId xmlns:a16="http://schemas.microsoft.com/office/drawing/2014/main" id="{3C81B71E-B0FF-43EE-9018-0F19D2A3E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4241379"/>
            <a:ext cx="3528392" cy="2572786"/>
          </a:xfrm>
          <a:prstGeom prst="rect">
            <a:avLst/>
          </a:prstGeom>
        </p:spPr>
      </p:pic>
    </p:spTree>
    <p:extLst>
      <p:ext uri="{BB962C8B-B14F-4D97-AF65-F5344CB8AC3E}">
        <p14:creationId xmlns:p14="http://schemas.microsoft.com/office/powerpoint/2010/main" val="1354907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8EF5596-3832-4DD2-BE40-3870397E3C99}"/>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7A97AE80-E9BB-42F4-82C0-E080D17F0E6B}"/>
              </a:ext>
            </a:extLst>
          </p:cNvPr>
          <p:cNvSpPr>
            <a:spLocks noGrp="1"/>
          </p:cNvSpPr>
          <p:nvPr>
            <p:ph idx="1"/>
          </p:nvPr>
        </p:nvSpPr>
        <p:spPr/>
        <p:txBody>
          <a:bodyPr/>
          <a:lstStyle/>
          <a:p>
            <a:r>
              <a:rPr lang="cs-CZ" sz="1600" b="1" dirty="0" err="1"/>
              <a:t>Blitter</a:t>
            </a:r>
            <a:r>
              <a:rPr lang="cs-CZ" sz="1600" b="1" dirty="0"/>
              <a:t> </a:t>
            </a:r>
            <a:r>
              <a:rPr lang="cs-CZ" sz="1600" dirty="0"/>
              <a:t>(anglicky </a:t>
            </a:r>
            <a:r>
              <a:rPr lang="cs-CZ" sz="1600" dirty="0" err="1"/>
              <a:t>BLock</a:t>
            </a:r>
            <a:r>
              <a:rPr lang="cs-CZ" sz="1600" dirty="0"/>
              <a:t> Image Transfer) je v informačních technologiích označení pro specializovaný obvod, který nezávisle na procesoru velmi rychle přesunuje data v paměti počítače. Typicky slouží jako akcelerace pro přesun části obrazu (bitmapy) zobrazené na monitoru počítače – provede přesun nebo zkopírování bloku obrazových dat v paměti na jiné místo</a:t>
            </a:r>
          </a:p>
          <a:p>
            <a:endParaRPr lang="cs-CZ" sz="1600" b="1" dirty="0"/>
          </a:p>
          <a:p>
            <a:r>
              <a:rPr lang="cs-CZ" sz="1600" b="1" dirty="0" err="1"/>
              <a:t>Blitting</a:t>
            </a:r>
            <a:r>
              <a:rPr lang="cs-CZ" sz="1600" b="1" dirty="0"/>
              <a:t> </a:t>
            </a:r>
          </a:p>
          <a:p>
            <a:r>
              <a:rPr lang="cs-CZ" sz="1600" dirty="0"/>
              <a:t>Do grafické paměti se uloží nejčastěji používané rastrové obrazce (např. ikony, obrazy tlačítek apod.)  </a:t>
            </a:r>
          </a:p>
          <a:p>
            <a:r>
              <a:rPr lang="cs-CZ" sz="1600" dirty="0"/>
              <a:t>Následně je možné pomocí operací blokového přesunu dat (Bit-</a:t>
            </a:r>
            <a:r>
              <a:rPr lang="cs-CZ" sz="1600" dirty="0" err="1"/>
              <a:t>Block</a:t>
            </a:r>
            <a:r>
              <a:rPr lang="cs-CZ" sz="1600" dirty="0"/>
              <a:t> Transfer – </a:t>
            </a:r>
            <a:r>
              <a:rPr lang="cs-CZ" sz="1600" dirty="0" err="1"/>
              <a:t>BitBlt</a:t>
            </a:r>
            <a:r>
              <a:rPr lang="cs-CZ" sz="1600" dirty="0"/>
              <a:t> – </a:t>
            </a:r>
            <a:r>
              <a:rPr lang="cs-CZ" sz="1600" dirty="0" err="1"/>
              <a:t>Blit</a:t>
            </a:r>
            <a:r>
              <a:rPr lang="cs-CZ" sz="1600" dirty="0"/>
              <a:t>) provést vykreslení těchto obrazců na různých místech obrazovky bez dalšího zbytečného zatížení mikroprocesoru a sběrnice </a:t>
            </a:r>
          </a:p>
        </p:txBody>
      </p:sp>
    </p:spTree>
    <p:extLst>
      <p:ext uri="{BB962C8B-B14F-4D97-AF65-F5344CB8AC3E}">
        <p14:creationId xmlns:p14="http://schemas.microsoft.com/office/powerpoint/2010/main" val="1579017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725D08A-5A3D-4474-983D-8D7E73A95C8D}"/>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A647A400-1E3A-4A52-80C1-8E85398CBA66}"/>
              </a:ext>
            </a:extLst>
          </p:cNvPr>
          <p:cNvSpPr>
            <a:spLocks noGrp="1"/>
          </p:cNvSpPr>
          <p:nvPr>
            <p:ph idx="1"/>
          </p:nvPr>
        </p:nvSpPr>
        <p:spPr>
          <a:xfrm>
            <a:off x="457200" y="1719263"/>
            <a:ext cx="8229600" cy="1997769"/>
          </a:xfrm>
        </p:spPr>
        <p:txBody>
          <a:bodyPr/>
          <a:lstStyle/>
          <a:p>
            <a:r>
              <a:rPr lang="cs-CZ" altLang="cs-CZ" sz="1800" b="1" dirty="0" err="1"/>
              <a:t>Spriting</a:t>
            </a:r>
            <a:r>
              <a:rPr lang="cs-CZ" altLang="cs-CZ" sz="1800" dirty="0"/>
              <a:t> – přesuny a klonování jednoduchých rastrových 2D objektů s nepravidelným okrajem</a:t>
            </a:r>
          </a:p>
          <a:p>
            <a:r>
              <a:rPr lang="cs-CZ" altLang="cs-CZ" sz="1800" dirty="0"/>
              <a:t>V podstatě jde o </a:t>
            </a:r>
            <a:r>
              <a:rPr lang="cs-CZ" altLang="cs-CZ" sz="1800" dirty="0" err="1"/>
              <a:t>blitting</a:t>
            </a:r>
            <a:r>
              <a:rPr lang="cs-CZ" altLang="cs-CZ" sz="1800" dirty="0"/>
              <a:t> s objekty libovolného tvaru, kterým říkáme </a:t>
            </a:r>
            <a:r>
              <a:rPr lang="cs-CZ" altLang="cs-CZ" sz="1800" b="1" dirty="0"/>
              <a:t>sprite</a:t>
            </a:r>
            <a:r>
              <a:rPr lang="cs-CZ" altLang="cs-CZ" sz="1800" dirty="0"/>
              <a:t> </a:t>
            </a:r>
          </a:p>
          <a:p>
            <a:r>
              <a:rPr lang="cs-CZ" sz="1800" dirty="0"/>
              <a:t>Vytváření kopií existující části obrazu (např. kosmická loď v počítačové hře je popsána jednou a pak jsou zobrazeny její kopie)</a:t>
            </a:r>
          </a:p>
          <a:p>
            <a:endParaRPr lang="cs-CZ" sz="1800" dirty="0"/>
          </a:p>
          <a:p>
            <a:endParaRPr lang="cs-CZ" altLang="cs-CZ" sz="3200" dirty="0"/>
          </a:p>
          <a:p>
            <a:endParaRPr lang="cs-CZ" dirty="0"/>
          </a:p>
        </p:txBody>
      </p:sp>
      <p:pic>
        <p:nvPicPr>
          <p:cNvPr id="7" name="Obrázek 6">
            <a:extLst>
              <a:ext uri="{FF2B5EF4-FFF2-40B4-BE49-F238E27FC236}">
                <a16:creationId xmlns:a16="http://schemas.microsoft.com/office/drawing/2014/main" id="{CCE196BA-A0B3-43E7-8AE9-4B5A03BCC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717032"/>
            <a:ext cx="1728192" cy="2592288"/>
          </a:xfrm>
          <a:prstGeom prst="rect">
            <a:avLst/>
          </a:prstGeom>
        </p:spPr>
      </p:pic>
      <p:sp>
        <p:nvSpPr>
          <p:cNvPr id="9" name="TextovéPole 8">
            <a:extLst>
              <a:ext uri="{FF2B5EF4-FFF2-40B4-BE49-F238E27FC236}">
                <a16:creationId xmlns:a16="http://schemas.microsoft.com/office/drawing/2014/main" id="{ED8781D0-0973-493F-85B5-F131E48B6B1E}"/>
              </a:ext>
            </a:extLst>
          </p:cNvPr>
          <p:cNvSpPr txBox="1"/>
          <p:nvPr/>
        </p:nvSpPr>
        <p:spPr>
          <a:xfrm>
            <a:off x="4427984" y="4077072"/>
            <a:ext cx="3240360" cy="1200329"/>
          </a:xfrm>
          <a:prstGeom prst="rect">
            <a:avLst/>
          </a:prstGeom>
          <a:noFill/>
        </p:spPr>
        <p:txBody>
          <a:bodyPr wrap="square" rtlCol="0">
            <a:spAutoFit/>
          </a:bodyPr>
          <a:lstStyle/>
          <a:p>
            <a:r>
              <a:rPr lang="cs-CZ" dirty="0" err="1"/>
              <a:t>Blitter</a:t>
            </a:r>
            <a:r>
              <a:rPr lang="cs-CZ" dirty="0"/>
              <a:t> u spritů používá masku, určující jaké pixely přesune. Maska pracuje jako šablona ukazující tvar spritu</a:t>
            </a:r>
          </a:p>
        </p:txBody>
      </p:sp>
      <p:sp>
        <p:nvSpPr>
          <p:cNvPr id="10" name="TextovéPole 9">
            <a:extLst>
              <a:ext uri="{FF2B5EF4-FFF2-40B4-BE49-F238E27FC236}">
                <a16:creationId xmlns:a16="http://schemas.microsoft.com/office/drawing/2014/main" id="{091C9DE4-984B-4F1F-8533-5A2F6DF2E754}"/>
              </a:ext>
            </a:extLst>
          </p:cNvPr>
          <p:cNvSpPr txBox="1"/>
          <p:nvPr/>
        </p:nvSpPr>
        <p:spPr>
          <a:xfrm>
            <a:off x="2339752" y="6347945"/>
            <a:ext cx="1008112" cy="369332"/>
          </a:xfrm>
          <a:prstGeom prst="rect">
            <a:avLst/>
          </a:prstGeom>
          <a:noFill/>
        </p:spPr>
        <p:txBody>
          <a:bodyPr wrap="square" rtlCol="0">
            <a:spAutoFit/>
          </a:bodyPr>
          <a:lstStyle/>
          <a:p>
            <a:r>
              <a:rPr lang="cs-CZ" dirty="0"/>
              <a:t>maska</a:t>
            </a:r>
          </a:p>
        </p:txBody>
      </p:sp>
    </p:spTree>
    <p:extLst>
      <p:ext uri="{BB962C8B-B14F-4D97-AF65-F5344CB8AC3E}">
        <p14:creationId xmlns:p14="http://schemas.microsoft.com/office/powerpoint/2010/main" val="3534008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6ED3E14-3374-4E2F-85B1-E15E0E8ADFB3}"/>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2D1BB75E-14BD-496A-9A7F-2CB531433174}"/>
              </a:ext>
            </a:extLst>
          </p:cNvPr>
          <p:cNvSpPr>
            <a:spLocks noGrp="1"/>
          </p:cNvSpPr>
          <p:nvPr>
            <p:ph idx="1"/>
          </p:nvPr>
        </p:nvSpPr>
        <p:spPr/>
        <p:txBody>
          <a:bodyPr/>
          <a:lstStyle/>
          <a:p>
            <a:r>
              <a:rPr lang="cs-CZ" b="1" dirty="0" err="1"/>
              <a:t>Spriting</a:t>
            </a:r>
            <a:r>
              <a:rPr lang="cs-CZ" b="1" dirty="0"/>
              <a:t> </a:t>
            </a:r>
            <a:r>
              <a:rPr lang="cs-CZ" dirty="0"/>
              <a:t>– ukázka spritů</a:t>
            </a:r>
            <a:endParaRPr lang="cs-CZ" b="1" dirty="0"/>
          </a:p>
        </p:txBody>
      </p:sp>
      <p:pic>
        <p:nvPicPr>
          <p:cNvPr id="4" name="Obrázek 3">
            <a:extLst>
              <a:ext uri="{FF2B5EF4-FFF2-40B4-BE49-F238E27FC236}">
                <a16:creationId xmlns:a16="http://schemas.microsoft.com/office/drawing/2014/main" id="{0A58BDB5-CBEF-47DB-B34E-49C065F2F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042" y="2420888"/>
            <a:ext cx="5936214" cy="3957476"/>
          </a:xfrm>
          <a:prstGeom prst="rect">
            <a:avLst/>
          </a:prstGeom>
        </p:spPr>
      </p:pic>
    </p:spTree>
    <p:extLst>
      <p:ext uri="{BB962C8B-B14F-4D97-AF65-F5344CB8AC3E}">
        <p14:creationId xmlns:p14="http://schemas.microsoft.com/office/powerpoint/2010/main" val="67216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394474C-4000-414D-BA6D-2DC71E157E92}"/>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402A6CDE-364B-48D4-8B1C-7AC1D74900F9}"/>
              </a:ext>
            </a:extLst>
          </p:cNvPr>
          <p:cNvSpPr>
            <a:spLocks noGrp="1"/>
          </p:cNvSpPr>
          <p:nvPr>
            <p:ph idx="1"/>
          </p:nvPr>
        </p:nvSpPr>
        <p:spPr/>
        <p:txBody>
          <a:bodyPr/>
          <a:lstStyle/>
          <a:p>
            <a:pPr lvl="1" eaLnBrk="1" hangingPunct="1"/>
            <a:r>
              <a:rPr lang="cs-CZ" altLang="cs-CZ" sz="2000" b="1" dirty="0" err="1"/>
              <a:t>Cutting</a:t>
            </a:r>
            <a:r>
              <a:rPr lang="cs-CZ" altLang="cs-CZ" sz="2000" b="1" dirty="0"/>
              <a:t> </a:t>
            </a:r>
            <a:r>
              <a:rPr lang="cs-CZ" altLang="cs-CZ" sz="2000" dirty="0"/>
              <a:t>– ořezávání obrazu – zobrazí se pouze část. Např. ve zmenšeném okně se zobrazí jeho oříznutý obsah</a:t>
            </a:r>
          </a:p>
          <a:p>
            <a:pPr lvl="1" eaLnBrk="1" hangingPunct="1"/>
            <a:endParaRPr lang="cs-CZ" altLang="cs-CZ" sz="2000" b="1" dirty="0"/>
          </a:p>
          <a:p>
            <a:pPr lvl="1" eaLnBrk="1" hangingPunct="1"/>
            <a:r>
              <a:rPr lang="cs-CZ" altLang="cs-CZ" sz="2000" b="1" dirty="0" err="1"/>
              <a:t>Mirorring</a:t>
            </a:r>
            <a:r>
              <a:rPr lang="cs-CZ" altLang="cs-CZ" sz="2000" dirty="0"/>
              <a:t> – zrcadlení</a:t>
            </a:r>
            <a:endParaRPr lang="en-US" altLang="cs-CZ" sz="2000" dirty="0"/>
          </a:p>
          <a:p>
            <a:pPr lvl="2" eaLnBrk="1" hangingPunct="1"/>
            <a:r>
              <a:rPr lang="en-US" altLang="cs-CZ" sz="2000" dirty="0" err="1"/>
              <a:t>Velmi</a:t>
            </a:r>
            <a:r>
              <a:rPr lang="en-US" altLang="cs-CZ" sz="2000" dirty="0"/>
              <a:t> </a:t>
            </a:r>
            <a:r>
              <a:rPr lang="en-US" altLang="cs-CZ" sz="2000" dirty="0" err="1"/>
              <a:t>problematick</a:t>
            </a:r>
            <a:r>
              <a:rPr lang="cs-CZ" altLang="cs-CZ" sz="2000" dirty="0"/>
              <a:t>é, pokud by ho měl provádět mikroprocesor místo grafické karty. Obrazová data by bylo třeba nejprve všechna přečíst, někam přesunout a pak v opačném pořadí přesunout zpět. </a:t>
            </a:r>
          </a:p>
          <a:p>
            <a:endParaRPr lang="cs-CZ" dirty="0"/>
          </a:p>
        </p:txBody>
      </p:sp>
    </p:spTree>
    <p:extLst>
      <p:ext uri="{BB962C8B-B14F-4D97-AF65-F5344CB8AC3E}">
        <p14:creationId xmlns:p14="http://schemas.microsoft.com/office/powerpoint/2010/main" val="484923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790B6B8-9C03-429C-84B3-0BA45429AC88}"/>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5CA5122D-8D57-4C6E-A5D6-03A44F62F5BC}"/>
              </a:ext>
            </a:extLst>
          </p:cNvPr>
          <p:cNvSpPr>
            <a:spLocks noGrp="1"/>
          </p:cNvSpPr>
          <p:nvPr>
            <p:ph idx="1"/>
          </p:nvPr>
        </p:nvSpPr>
        <p:spPr/>
        <p:txBody>
          <a:bodyPr/>
          <a:lstStyle/>
          <a:p>
            <a:r>
              <a:rPr lang="cs-CZ" sz="2000" b="1" dirty="0" err="1"/>
              <a:t>Scaling</a:t>
            </a:r>
            <a:r>
              <a:rPr lang="cs-CZ" sz="2000" dirty="0"/>
              <a:t> – změna měřítka obrazu (zvětšení/zmenšení)</a:t>
            </a:r>
          </a:p>
          <a:p>
            <a:r>
              <a:rPr lang="cs-CZ" sz="2000" dirty="0"/>
              <a:t>Např. přepočet videa 4:3 → 16:9</a:t>
            </a:r>
          </a:p>
          <a:p>
            <a:r>
              <a:rPr lang="cs-CZ" sz="2000" dirty="0"/>
              <a:t>Bez akcelerace grafickou kartou by procesor nestíhal v reálném čase při přehrávání videa přepočítat snímky na jiný poměr stran</a:t>
            </a:r>
          </a:p>
          <a:p>
            <a:endParaRPr lang="cs-CZ" dirty="0"/>
          </a:p>
        </p:txBody>
      </p:sp>
      <p:pic>
        <p:nvPicPr>
          <p:cNvPr id="5" name="Obrázek 4">
            <a:extLst>
              <a:ext uri="{FF2B5EF4-FFF2-40B4-BE49-F238E27FC236}">
                <a16:creationId xmlns:a16="http://schemas.microsoft.com/office/drawing/2014/main" id="{768EDBD5-EB17-40AC-BA64-8CF6B9E6C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3917950"/>
            <a:ext cx="6591300" cy="2514600"/>
          </a:xfrm>
          <a:prstGeom prst="rect">
            <a:avLst/>
          </a:prstGeom>
        </p:spPr>
      </p:pic>
    </p:spTree>
    <p:extLst>
      <p:ext uri="{BB962C8B-B14F-4D97-AF65-F5344CB8AC3E}">
        <p14:creationId xmlns:p14="http://schemas.microsoft.com/office/powerpoint/2010/main" val="536683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AC319E3-A019-4154-9150-ED14D2CEB526}"/>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B5690E5D-FFD1-41AF-8972-D099A0C1499A}"/>
              </a:ext>
            </a:extLst>
          </p:cNvPr>
          <p:cNvSpPr>
            <a:spLocks noGrp="1"/>
          </p:cNvSpPr>
          <p:nvPr>
            <p:ph idx="1"/>
          </p:nvPr>
        </p:nvSpPr>
        <p:spPr/>
        <p:txBody>
          <a:bodyPr/>
          <a:lstStyle/>
          <a:p>
            <a:pPr lvl="1" eaLnBrk="1" hangingPunct="1"/>
            <a:r>
              <a:rPr lang="cs-CZ" altLang="cs-CZ" sz="1800" b="1" dirty="0"/>
              <a:t>Práce s více vrstvami </a:t>
            </a:r>
            <a:r>
              <a:rPr lang="cs-CZ" altLang="cs-CZ" sz="1800" dirty="0"/>
              <a:t>– pozadí, popředí</a:t>
            </a:r>
            <a:endParaRPr lang="cs-CZ" altLang="cs-CZ" sz="1800" b="1" dirty="0"/>
          </a:p>
          <a:p>
            <a:pPr lvl="1" eaLnBrk="1" hangingPunct="1"/>
            <a:r>
              <a:rPr lang="cs-CZ" altLang="cs-CZ" sz="1800" b="1" dirty="0"/>
              <a:t>Maskovací bitmapy</a:t>
            </a:r>
            <a:r>
              <a:rPr lang="cs-CZ" altLang="cs-CZ" sz="1800" dirty="0"/>
              <a:t> – bitová mapa, kterou lze nastavit, které pixely nějaké části obrazu se zobrazí a které ne</a:t>
            </a:r>
          </a:p>
          <a:p>
            <a:pPr lvl="1" eaLnBrk="1" hangingPunct="1"/>
            <a:r>
              <a:rPr lang="cs-CZ" altLang="cs-CZ" sz="1800" b="1" dirty="0"/>
              <a:t>Průhlednost - </a:t>
            </a:r>
            <a:r>
              <a:rPr lang="cs-CZ" altLang="cs-CZ" sz="1800" dirty="0"/>
              <a:t>bitmapa s informací, zda se má korespondující pixel vykreslit, či zda se ponechá stávající pozadí </a:t>
            </a:r>
          </a:p>
          <a:p>
            <a:pPr lvl="1" eaLnBrk="1" hangingPunct="1"/>
            <a:endParaRPr lang="cs-CZ" altLang="cs-CZ" sz="1800" dirty="0"/>
          </a:p>
          <a:p>
            <a:pPr lvl="1" eaLnBrk="1" hangingPunct="1"/>
            <a:endParaRPr lang="cs-CZ" altLang="cs-CZ" sz="1800" dirty="0"/>
          </a:p>
          <a:p>
            <a:pPr lvl="1" eaLnBrk="1" hangingPunct="1"/>
            <a:r>
              <a:rPr lang="cs-CZ" altLang="cs-CZ" sz="1800" b="1" dirty="0"/>
              <a:t>Konverze mezi různými barevnými prostory </a:t>
            </a:r>
            <a:r>
              <a:rPr lang="cs-CZ" altLang="cs-CZ" sz="1800" dirty="0"/>
              <a:t>– barva pixelu může být reprezentována i jiným způsobem než pomocí R G B hodnot</a:t>
            </a:r>
          </a:p>
          <a:p>
            <a:pPr lvl="1" eaLnBrk="1" hangingPunct="1"/>
            <a:r>
              <a:rPr lang="cs-CZ" altLang="cs-CZ" sz="1800" dirty="0"/>
              <a:t>Používají se například také barevné prostory C M Y K (vhodný pro tisk) nebo YUV (vhodný pro fotografii a video a jejich kompresi)</a:t>
            </a:r>
          </a:p>
          <a:p>
            <a:endParaRPr lang="cs-CZ" dirty="0"/>
          </a:p>
        </p:txBody>
      </p:sp>
    </p:spTree>
    <p:extLst>
      <p:ext uri="{BB962C8B-B14F-4D97-AF65-F5344CB8AC3E}">
        <p14:creationId xmlns:p14="http://schemas.microsoft.com/office/powerpoint/2010/main" val="3137671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4A877D0-1DFE-4B56-A509-1F425B96978B}"/>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79758E35-2175-44D7-AEE8-5BBB69820CD2}"/>
              </a:ext>
            </a:extLst>
          </p:cNvPr>
          <p:cNvSpPr>
            <a:spLocks noGrp="1"/>
          </p:cNvSpPr>
          <p:nvPr>
            <p:ph idx="1"/>
          </p:nvPr>
        </p:nvSpPr>
        <p:spPr>
          <a:xfrm>
            <a:off x="457200" y="1556792"/>
            <a:ext cx="8229600" cy="4411662"/>
          </a:xfrm>
        </p:spPr>
        <p:txBody>
          <a:bodyPr/>
          <a:lstStyle/>
          <a:p>
            <a:r>
              <a:rPr lang="cs-CZ" altLang="cs-CZ" sz="1600" b="1" dirty="0"/>
              <a:t>Komprese</a:t>
            </a:r>
            <a:r>
              <a:rPr lang="cs-CZ" altLang="cs-CZ" sz="1600" dirty="0"/>
              <a:t> a </a:t>
            </a:r>
            <a:r>
              <a:rPr lang="cs-CZ" altLang="cs-CZ" sz="1600" b="1" dirty="0"/>
              <a:t>dekomprese </a:t>
            </a:r>
            <a:r>
              <a:rPr lang="cs-CZ" altLang="cs-CZ" sz="1600" dirty="0"/>
              <a:t>s pomocí diskrétní kosinové transformace (DCT)</a:t>
            </a:r>
          </a:p>
          <a:p>
            <a:r>
              <a:rPr lang="cs-CZ" sz="1600" dirty="0"/>
              <a:t>Objem obrazových dat při použití barevné hloubky </a:t>
            </a:r>
            <a:r>
              <a:rPr lang="cs-CZ" sz="1600" dirty="0" err="1"/>
              <a:t>TrueColor</a:t>
            </a:r>
            <a:r>
              <a:rPr lang="cs-CZ" sz="1600" dirty="0"/>
              <a:t> a vyšším rozlišení je ohromný</a:t>
            </a:r>
          </a:p>
          <a:p>
            <a:r>
              <a:rPr lang="cs-CZ" sz="1600" dirty="0"/>
              <a:t>Kompresí lze snížit množství dat potřebných k uložení obrazu</a:t>
            </a:r>
          </a:p>
          <a:p>
            <a:r>
              <a:rPr lang="cs-CZ" sz="1600" b="1" dirty="0"/>
              <a:t>JPEG</a:t>
            </a:r>
            <a:r>
              <a:rPr lang="cs-CZ" sz="1600" dirty="0"/>
              <a:t> Komprese se snaží popsat obraz matematicky – průběh jasu a barev v jednotlivých řádcích a sloupcích lze vyjádřit jako matematickou funkci a tu lze rozložit na </a:t>
            </a:r>
            <a:r>
              <a:rPr lang="cs-CZ" sz="1600" dirty="0" err="1"/>
              <a:t>kosinusoidy</a:t>
            </a:r>
            <a:r>
              <a:rPr lang="cs-CZ" sz="1600" dirty="0"/>
              <a:t> s různou amplitudou a frekvencí.</a:t>
            </a:r>
          </a:p>
          <a:p>
            <a:r>
              <a:rPr lang="cs-CZ" sz="1600" i="1" dirty="0"/>
              <a:t>Například všechny vaše známky, které jste postupně získali z předmětu HW by šly popsat jako nějaká matematický funkce (v ideálním případě y=1, reálně to ale bude funkce, která bude různě oscilovat) a tato funkce by se dala rozložit na součet sinusoid nebo </a:t>
            </a:r>
            <a:r>
              <a:rPr lang="cs-CZ" sz="1600" i="1" dirty="0" err="1"/>
              <a:t>kosinusoid</a:t>
            </a:r>
            <a:r>
              <a:rPr lang="cs-CZ" sz="1600" i="1" dirty="0"/>
              <a:t> (DCT). Průběh vašeho prospěchu by se pak dal zakódovat amplitudou a frekvencí těchto sinusoid/</a:t>
            </a:r>
            <a:r>
              <a:rPr lang="cs-CZ" sz="1600" i="1" dirty="0" err="1"/>
              <a:t>kosinusoid</a:t>
            </a:r>
            <a:r>
              <a:rPr lang="cs-CZ" sz="1600" i="1" dirty="0"/>
              <a:t>.</a:t>
            </a:r>
          </a:p>
          <a:p>
            <a:r>
              <a:rPr lang="cs-CZ" sz="1600" dirty="0"/>
              <a:t>Diskrétní kosinová transformace umí libovolnou funkci převést na řadu </a:t>
            </a:r>
            <a:r>
              <a:rPr lang="cs-CZ" sz="1600" dirty="0" err="1"/>
              <a:t>kosinusoid</a:t>
            </a:r>
            <a:r>
              <a:rPr lang="cs-CZ" sz="1600" dirty="0"/>
              <a:t>, jejichž složením by taková funkce vznikla</a:t>
            </a:r>
          </a:p>
          <a:p>
            <a:r>
              <a:rPr lang="cs-CZ" sz="1600" dirty="0"/>
              <a:t>Obraz pak už není zakódován jako jednotlivé pixely, ale jako amplitudy a frekvence </a:t>
            </a:r>
            <a:r>
              <a:rPr lang="cs-CZ" sz="1600" dirty="0" err="1"/>
              <a:t>kosinusoid</a:t>
            </a:r>
            <a:r>
              <a:rPr lang="cs-CZ" sz="1600" dirty="0"/>
              <a:t>, jejichž sečtením vzniká funkce popisující průběh jasu jednotlivých barevných složek v horizontálním a vertikálním směru</a:t>
            </a:r>
          </a:p>
          <a:p>
            <a:r>
              <a:rPr lang="cs-CZ" sz="1600" dirty="0"/>
              <a:t>Kvalitní grafické karty podporují výpočty používané při tomto způsobu komprese/dekomprese a výrazně jí tím urychlí</a:t>
            </a:r>
          </a:p>
          <a:p>
            <a:endParaRPr lang="cs-CZ" sz="1600" dirty="0"/>
          </a:p>
        </p:txBody>
      </p:sp>
    </p:spTree>
    <p:extLst>
      <p:ext uri="{BB962C8B-B14F-4D97-AF65-F5344CB8AC3E}">
        <p14:creationId xmlns:p14="http://schemas.microsoft.com/office/powerpoint/2010/main" val="183821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F9112E3-D65A-406B-A5E8-64AEE2FA723B}"/>
              </a:ext>
            </a:extLst>
          </p:cNvPr>
          <p:cNvSpPr>
            <a:spLocks noGrp="1"/>
          </p:cNvSpPr>
          <p:nvPr>
            <p:ph type="title"/>
          </p:nvPr>
        </p:nvSpPr>
        <p:spPr/>
        <p:txBody>
          <a:bodyPr/>
          <a:lstStyle/>
          <a:p>
            <a:r>
              <a:rPr lang="cs-CZ" dirty="0"/>
              <a:t>2D akcelerace</a:t>
            </a:r>
          </a:p>
        </p:txBody>
      </p:sp>
      <p:sp>
        <p:nvSpPr>
          <p:cNvPr id="3" name="Zástupný obsah 2">
            <a:extLst>
              <a:ext uri="{FF2B5EF4-FFF2-40B4-BE49-F238E27FC236}">
                <a16:creationId xmlns:a16="http://schemas.microsoft.com/office/drawing/2014/main" id="{2E9146FC-7057-42D4-9F0C-1D9F26BFEE7B}"/>
              </a:ext>
            </a:extLst>
          </p:cNvPr>
          <p:cNvSpPr>
            <a:spLocks noGrp="1"/>
          </p:cNvSpPr>
          <p:nvPr>
            <p:ph idx="1"/>
          </p:nvPr>
        </p:nvSpPr>
        <p:spPr/>
        <p:txBody>
          <a:bodyPr/>
          <a:lstStyle/>
          <a:p>
            <a:r>
              <a:rPr lang="cs-CZ" dirty="0"/>
              <a:t>JPEG Komprese</a:t>
            </a:r>
          </a:p>
          <a:p>
            <a:r>
              <a:rPr lang="cs-CZ" dirty="0">
                <a:hlinkClick r:id="rId2"/>
              </a:rPr>
              <a:t>https://www.youtube.com/watch?v=Q2aEzeMDHMA</a:t>
            </a:r>
            <a:endParaRPr lang="cs-CZ" dirty="0"/>
          </a:p>
          <a:p>
            <a:r>
              <a:rPr lang="cs-CZ" dirty="0">
                <a:hlinkClick r:id="rId3"/>
              </a:rPr>
              <a:t>https://www.youtube.com/watch?v=Ba89cI9eIg8</a:t>
            </a:r>
            <a:endParaRPr lang="cs-CZ" dirty="0"/>
          </a:p>
          <a:p>
            <a:endParaRPr lang="cs-CZ" dirty="0"/>
          </a:p>
          <a:p>
            <a:endParaRPr lang="cs-CZ" dirty="0"/>
          </a:p>
        </p:txBody>
      </p:sp>
    </p:spTree>
    <p:extLst>
      <p:ext uri="{BB962C8B-B14F-4D97-AF65-F5344CB8AC3E}">
        <p14:creationId xmlns:p14="http://schemas.microsoft.com/office/powerpoint/2010/main" val="71020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76AC11B-6FB0-4E3C-BEB0-FBC632E0812F}"/>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DF3B277F-4D7B-4685-A4D4-B5344124306F}"/>
              </a:ext>
            </a:extLst>
          </p:cNvPr>
          <p:cNvSpPr>
            <a:spLocks noGrp="1"/>
          </p:cNvSpPr>
          <p:nvPr>
            <p:ph idx="1"/>
          </p:nvPr>
        </p:nvSpPr>
        <p:spPr>
          <a:xfrm>
            <a:off x="457200" y="1719262"/>
            <a:ext cx="8229600" cy="4662065"/>
          </a:xfrm>
        </p:spPr>
        <p:txBody>
          <a:bodyPr/>
          <a:lstStyle/>
          <a:p>
            <a:r>
              <a:rPr lang="cs-CZ" sz="1600" dirty="0"/>
              <a:t>Později se textový režim rozšířil o </a:t>
            </a:r>
            <a:r>
              <a:rPr lang="cs-CZ" sz="1600" b="1" dirty="0"/>
              <a:t>barvy</a:t>
            </a:r>
          </a:p>
          <a:p>
            <a:r>
              <a:rPr lang="cs-CZ" sz="1600" dirty="0"/>
              <a:t>Ke každém znaku je pak potřeba přidat také informaci o jeho barvě</a:t>
            </a:r>
          </a:p>
          <a:p>
            <a:r>
              <a:rPr lang="cs-CZ" sz="1600" dirty="0"/>
              <a:t>Informace o znaku bude zakódována pomocí dvou bajtů – ASCII kód znaku + barva</a:t>
            </a:r>
          </a:p>
          <a:p>
            <a:r>
              <a:rPr lang="cs-CZ" sz="1600" dirty="0"/>
              <a:t>Pokud je k zakódování barvy použit jeden bajt (8 bitů), pak lze používat 2</a:t>
            </a:r>
            <a:r>
              <a:rPr lang="cs-CZ" sz="1600" baseline="30000" dirty="0"/>
              <a:t>8</a:t>
            </a:r>
            <a:r>
              <a:rPr lang="cs-CZ" sz="1600" dirty="0"/>
              <a:t> různých barev (256 barev)</a:t>
            </a:r>
          </a:p>
          <a:p>
            <a:r>
              <a:rPr lang="cs-CZ" sz="1600" dirty="0"/>
              <a:t>Nejstarší grafické karty většinou tak velký počet barev nezvládaly</a:t>
            </a:r>
          </a:p>
          <a:p>
            <a:r>
              <a:rPr lang="cs-CZ" sz="1600" dirty="0"/>
              <a:t>Bajt s informací o barvě tehdy kódoval pomocí 4 bitů barvu znaku (16 možných barev) a pomocí dalších 4 bitů barvu pozadí (16 možných barev)</a:t>
            </a:r>
          </a:p>
          <a:p>
            <a:r>
              <a:rPr lang="cs-CZ" sz="1600" dirty="0"/>
              <a:t>Nebo bývala běžná možnost kódovat pomocí 4 bitů barvu znaku (16 možných barev), pomocí 3 bitů barvu pozadí (8 možných barev) a posledním bitem zapnout/vypnout blikání – nastavit se tak daly bizarní kombinace, např. blikající žlutý znak na červeném pozadí</a:t>
            </a:r>
          </a:p>
          <a:p>
            <a:endParaRPr lang="cs-CZ" sz="1600" dirty="0"/>
          </a:p>
          <a:p>
            <a:r>
              <a:rPr lang="cs-CZ" sz="1600" dirty="0"/>
              <a:t>Pokud se začnou používat barvy, k uložení obsahu obrazovky v běžném textovém režimu (rastr 80x25 znaků) již potřebujeme 4000 B  (80x25x 2B)</a:t>
            </a:r>
          </a:p>
          <a:p>
            <a:endParaRPr lang="cs-CZ" sz="1600" dirty="0"/>
          </a:p>
        </p:txBody>
      </p:sp>
    </p:spTree>
    <p:extLst>
      <p:ext uri="{BB962C8B-B14F-4D97-AF65-F5344CB8AC3E}">
        <p14:creationId xmlns:p14="http://schemas.microsoft.com/office/powerpoint/2010/main" val="3168920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457A1C-7B8E-418A-8DE2-4F7F82F42F74}"/>
              </a:ext>
            </a:extLst>
          </p:cNvPr>
          <p:cNvSpPr>
            <a:spLocks noGrp="1"/>
          </p:cNvSpPr>
          <p:nvPr>
            <p:ph type="title"/>
          </p:nvPr>
        </p:nvSpPr>
        <p:spPr/>
        <p:txBody>
          <a:bodyPr/>
          <a:lstStyle/>
          <a:p>
            <a:r>
              <a:rPr lang="cs-CZ" dirty="0"/>
              <a:t>2D akcelerace - video</a:t>
            </a:r>
          </a:p>
        </p:txBody>
      </p:sp>
      <p:sp>
        <p:nvSpPr>
          <p:cNvPr id="3" name="Zástupný obsah 2">
            <a:extLst>
              <a:ext uri="{FF2B5EF4-FFF2-40B4-BE49-F238E27FC236}">
                <a16:creationId xmlns:a16="http://schemas.microsoft.com/office/drawing/2014/main" id="{DC63EFC8-23E0-4C8D-BF93-768FAAD707D0}"/>
              </a:ext>
            </a:extLst>
          </p:cNvPr>
          <p:cNvSpPr>
            <a:spLocks noGrp="1"/>
          </p:cNvSpPr>
          <p:nvPr>
            <p:ph idx="1"/>
          </p:nvPr>
        </p:nvSpPr>
        <p:spPr/>
        <p:txBody>
          <a:bodyPr/>
          <a:lstStyle/>
          <a:p>
            <a:r>
              <a:rPr lang="cs-CZ" sz="2000" dirty="0"/>
              <a:t>Pro kompresi videa byla zavedena komprese </a:t>
            </a:r>
            <a:r>
              <a:rPr lang="cs-CZ" sz="2000" b="1" dirty="0"/>
              <a:t>MPEG</a:t>
            </a:r>
            <a:r>
              <a:rPr lang="cs-CZ" sz="2000" dirty="0"/>
              <a:t> (podobný princip jako JPEG, navíc se zde pracuje s podobností po sobě jdoucích snímků)</a:t>
            </a:r>
          </a:p>
          <a:p>
            <a:r>
              <a:rPr lang="cs-CZ" sz="2000" dirty="0"/>
              <a:t>Jednou z metod 2D akcelerace se pak stává i podpora výpočtů při dekompresi MPEG videa</a:t>
            </a:r>
          </a:p>
          <a:p>
            <a:r>
              <a:rPr lang="cs-CZ" sz="2000" dirty="0"/>
              <a:t>Kolem roku 1995 se objevují první grafické karty, které díky 2D akceleraci umí přehrát </a:t>
            </a:r>
            <a:r>
              <a:rPr lang="cs-CZ" sz="2000" b="1" dirty="0"/>
              <a:t>video v TV kvalitě </a:t>
            </a:r>
            <a:r>
              <a:rPr lang="cs-CZ" sz="2000" dirty="0"/>
              <a:t>(25 snímků/s v rozlišení 720x576 </a:t>
            </a:r>
            <a:r>
              <a:rPr lang="cs-CZ" sz="2000" dirty="0" err="1"/>
              <a:t>px</a:t>
            </a:r>
            <a:r>
              <a:rPr lang="cs-CZ" sz="2000" dirty="0"/>
              <a:t>)</a:t>
            </a:r>
          </a:p>
          <a:p>
            <a:endParaRPr lang="cs-CZ" sz="2000" dirty="0"/>
          </a:p>
        </p:txBody>
      </p:sp>
    </p:spTree>
    <p:extLst>
      <p:ext uri="{BB962C8B-B14F-4D97-AF65-F5344CB8AC3E}">
        <p14:creationId xmlns:p14="http://schemas.microsoft.com/office/powerpoint/2010/main" val="81482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36CBBA6-C5E3-4188-ACFF-38D8A1A0CDFC}"/>
              </a:ext>
            </a:extLst>
          </p:cNvPr>
          <p:cNvSpPr>
            <a:spLocks noGrp="1" noChangeArrowheads="1"/>
          </p:cNvSpPr>
          <p:nvPr>
            <p:ph type="title"/>
          </p:nvPr>
        </p:nvSpPr>
        <p:spPr/>
        <p:txBody>
          <a:bodyPr/>
          <a:lstStyle/>
          <a:p>
            <a:pPr eaLnBrk="1" hangingPunct="1"/>
            <a:r>
              <a:rPr lang="cs-CZ" altLang="cs-CZ"/>
              <a:t>GUI a grafický akcelerátor</a:t>
            </a:r>
          </a:p>
        </p:txBody>
      </p:sp>
      <p:sp>
        <p:nvSpPr>
          <p:cNvPr id="18435" name="Rectangle 3">
            <a:extLst>
              <a:ext uri="{FF2B5EF4-FFF2-40B4-BE49-F238E27FC236}">
                <a16:creationId xmlns:a16="http://schemas.microsoft.com/office/drawing/2014/main" id="{6C994A63-548B-44EF-B40B-CA64D836A83B}"/>
              </a:ext>
            </a:extLst>
          </p:cNvPr>
          <p:cNvSpPr>
            <a:spLocks noGrp="1" noChangeArrowheads="1"/>
          </p:cNvSpPr>
          <p:nvPr>
            <p:ph type="body" idx="1"/>
          </p:nvPr>
        </p:nvSpPr>
        <p:spPr/>
        <p:txBody>
          <a:bodyPr/>
          <a:lstStyle/>
          <a:p>
            <a:pPr eaLnBrk="1" hangingPunct="1"/>
            <a:r>
              <a:rPr lang="cs-CZ" altLang="cs-CZ" sz="1600" dirty="0"/>
              <a:t>S příchodem dalších moderních operačních systému s grafickým uživatelským rozhraním (Windows95) stoupla potřeba grafické akcelerace</a:t>
            </a:r>
          </a:p>
          <a:p>
            <a:pPr eaLnBrk="1" hangingPunct="1"/>
            <a:r>
              <a:rPr lang="cs-CZ" altLang="cs-CZ" sz="1600" dirty="0"/>
              <a:t>Bylo třeba řešit</a:t>
            </a:r>
          </a:p>
          <a:p>
            <a:pPr lvl="1" eaLnBrk="1" hangingPunct="1"/>
            <a:r>
              <a:rPr lang="cs-CZ" altLang="cs-CZ" sz="1600" b="1" dirty="0"/>
              <a:t>Vykreslování oken</a:t>
            </a:r>
            <a:r>
              <a:rPr lang="cs-CZ" altLang="cs-CZ" sz="1600" dirty="0"/>
              <a:t> a jejich vzájemné překrývání</a:t>
            </a:r>
          </a:p>
          <a:p>
            <a:pPr lvl="2" eaLnBrk="1" hangingPunct="1"/>
            <a:r>
              <a:rPr lang="cs-CZ" altLang="cs-CZ" sz="1400" dirty="0"/>
              <a:t>Překrytá (neviditelná část) obsahu okna musí být někde uložena, ale nesmí být vidět</a:t>
            </a:r>
          </a:p>
          <a:p>
            <a:pPr lvl="1" eaLnBrk="1" hangingPunct="1"/>
            <a:r>
              <a:rPr lang="cs-CZ" altLang="cs-CZ" sz="1600" dirty="0"/>
              <a:t>Možnost </a:t>
            </a:r>
            <a:r>
              <a:rPr lang="cs-CZ" altLang="cs-CZ" sz="1600" b="1" dirty="0" err="1"/>
              <a:t>scrollování</a:t>
            </a:r>
            <a:r>
              <a:rPr lang="cs-CZ" altLang="cs-CZ" sz="1600" b="1" dirty="0"/>
              <a:t> </a:t>
            </a:r>
            <a:r>
              <a:rPr lang="cs-CZ" altLang="cs-CZ" sz="1600" dirty="0"/>
              <a:t>obsahu okna</a:t>
            </a:r>
          </a:p>
          <a:p>
            <a:pPr lvl="2" eaLnBrk="1" hangingPunct="1"/>
            <a:r>
              <a:rPr lang="cs-CZ" altLang="cs-CZ" sz="1400" dirty="0"/>
              <a:t>Celý obsah okna není vidět, ale je zapsán ve </a:t>
            </a:r>
            <a:r>
              <a:rPr lang="cs-CZ" altLang="cs-CZ" sz="1400" dirty="0" err="1"/>
              <a:t>videopaměti</a:t>
            </a:r>
            <a:r>
              <a:rPr lang="cs-CZ" altLang="cs-CZ" sz="1400" dirty="0"/>
              <a:t> a při pohybu posuvníku se postupně zobrazuje</a:t>
            </a:r>
          </a:p>
          <a:p>
            <a:pPr lvl="1" eaLnBrk="1" hangingPunct="1"/>
            <a:r>
              <a:rPr lang="cs-CZ" altLang="cs-CZ" sz="1600" dirty="0"/>
              <a:t>Urychlení vykreslování </a:t>
            </a:r>
            <a:r>
              <a:rPr lang="cs-CZ" altLang="cs-CZ" sz="1600" b="1" dirty="0"/>
              <a:t>kurzoru myši</a:t>
            </a:r>
            <a:r>
              <a:rPr lang="cs-CZ" altLang="cs-CZ" sz="1600" dirty="0"/>
              <a:t> </a:t>
            </a:r>
          </a:p>
          <a:p>
            <a:pPr lvl="2" eaLnBrk="1" hangingPunct="1"/>
            <a:r>
              <a:rPr lang="cs-CZ" altLang="cs-CZ" sz="1400" dirty="0"/>
              <a:t>bez grafického akcelerátoru, tedy při programovém vykreslování kurzoru myši by bylo zapotřebí při každé grafické operaci testovat, zda vykreslovaný obrazec nebo dialog nezasahuje do oblasti se zobrazeným kurzorem. Pokud by kolize nastala, musela by se dotčená část obrazu nejprve neviditelně vykreslit do operační paměti počítače a poté provést kombinaci s kurzorem myši.</a:t>
            </a:r>
          </a:p>
          <a:p>
            <a:pPr eaLnBrk="1" hangingPunct="1"/>
            <a:endParaRPr lang="cs-CZ" altLang="cs-CZ" sz="1600" dirty="0"/>
          </a:p>
          <a:p>
            <a:pPr eaLnBrk="1" hangingPunct="1"/>
            <a:r>
              <a:rPr lang="cs-CZ" altLang="cs-CZ" sz="1600" dirty="0"/>
              <a:t>Vznikají tedy grafické karty s hardwarovou akcelerací výše popsaných aktivit – </a:t>
            </a:r>
            <a:r>
              <a:rPr lang="cs-CZ" altLang="cs-CZ" sz="1600" dirty="0" err="1"/>
              <a:t>Cirrus</a:t>
            </a:r>
            <a:r>
              <a:rPr lang="cs-CZ" altLang="cs-CZ" sz="1600" dirty="0"/>
              <a:t> </a:t>
            </a:r>
            <a:r>
              <a:rPr lang="cs-CZ" altLang="cs-CZ" sz="1600" dirty="0" err="1"/>
              <a:t>Logic</a:t>
            </a:r>
            <a:r>
              <a:rPr lang="cs-CZ" altLang="cs-CZ" sz="1600" dirty="0"/>
              <a:t>, Trio 32, Trio 64, </a:t>
            </a:r>
            <a:r>
              <a:rPr lang="cs-CZ" altLang="cs-CZ" sz="1600" dirty="0" err="1"/>
              <a:t>Matrox</a:t>
            </a:r>
            <a:r>
              <a:rPr lang="cs-CZ" altLang="cs-CZ" sz="1600" dirty="0"/>
              <a:t>, S3 Vision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56CF214-00A1-4D87-BCA6-181891527B3E}"/>
              </a:ext>
            </a:extLst>
          </p:cNvPr>
          <p:cNvSpPr>
            <a:spLocks noGrp="1" noChangeArrowheads="1"/>
          </p:cNvSpPr>
          <p:nvPr>
            <p:ph type="title"/>
          </p:nvPr>
        </p:nvSpPr>
        <p:spPr/>
        <p:txBody>
          <a:bodyPr/>
          <a:lstStyle/>
          <a:p>
            <a:pPr eaLnBrk="1" hangingPunct="1"/>
            <a:r>
              <a:rPr lang="cs-CZ" altLang="cs-CZ" dirty="0"/>
              <a:t>3D akcelerátory</a:t>
            </a:r>
          </a:p>
        </p:txBody>
      </p:sp>
      <p:sp>
        <p:nvSpPr>
          <p:cNvPr id="21507" name="Rectangle 3">
            <a:extLst>
              <a:ext uri="{FF2B5EF4-FFF2-40B4-BE49-F238E27FC236}">
                <a16:creationId xmlns:a16="http://schemas.microsoft.com/office/drawing/2014/main" id="{6AB167F2-7AF5-4C7D-A7A1-47863D2AB094}"/>
              </a:ext>
            </a:extLst>
          </p:cNvPr>
          <p:cNvSpPr>
            <a:spLocks noGrp="1" noChangeArrowheads="1"/>
          </p:cNvSpPr>
          <p:nvPr>
            <p:ph type="body" idx="1"/>
          </p:nvPr>
        </p:nvSpPr>
        <p:spPr/>
        <p:txBody>
          <a:bodyPr/>
          <a:lstStyle/>
          <a:p>
            <a:pPr eaLnBrk="1" hangingPunct="1"/>
            <a:r>
              <a:rPr lang="cs-CZ" altLang="cs-CZ" sz="2000" dirty="0"/>
              <a:t>3D akcelerace se objevuje na grafických kartách v druhé polovině devadesátých let minulého století</a:t>
            </a:r>
          </a:p>
          <a:p>
            <a:pPr eaLnBrk="1" hangingPunct="1"/>
            <a:r>
              <a:rPr lang="cs-CZ" altLang="cs-CZ" sz="2000" dirty="0"/>
              <a:t>Umožňuje rychlé vykreslení prostorových těles popsaných pomocí </a:t>
            </a:r>
            <a:r>
              <a:rPr lang="cs-CZ" altLang="cs-CZ" sz="2000" b="1" dirty="0"/>
              <a:t>hraniční reprezentace </a:t>
            </a:r>
            <a:r>
              <a:rPr lang="cs-CZ" altLang="cs-CZ" sz="2000" dirty="0"/>
              <a:t>(nezajímá nás, co je uvnitř, ale jak to vypadá zvenku)</a:t>
            </a:r>
          </a:p>
          <a:p>
            <a:pPr eaLnBrk="1" hangingPunct="1"/>
            <a:r>
              <a:rPr lang="cs-CZ" altLang="cs-CZ" sz="2000" dirty="0"/>
              <a:t>základní operací, kterou musí tyto grafické akcelerátory provádět, je zobrazení </a:t>
            </a:r>
            <a:r>
              <a:rPr lang="cs-CZ" altLang="cs-CZ" sz="2000" b="1" dirty="0"/>
              <a:t>trojúhelníků</a:t>
            </a:r>
            <a:r>
              <a:rPr lang="cs-CZ" altLang="cs-CZ" sz="2000" dirty="0"/>
              <a:t> vyplněných zadaným </a:t>
            </a:r>
            <a:r>
              <a:rPr lang="cs-CZ" altLang="cs-CZ" sz="2000" b="1" dirty="0"/>
              <a:t>povrchem</a:t>
            </a:r>
            <a:r>
              <a:rPr lang="cs-CZ" altLang="cs-CZ" sz="2000" dirty="0"/>
              <a:t> (barva, barevný přechod, textura) a řešení jejich vzájemného </a:t>
            </a:r>
            <a:r>
              <a:rPr lang="cs-CZ" altLang="cs-CZ" sz="2000" b="1" dirty="0"/>
              <a:t>překrytí</a:t>
            </a:r>
            <a:r>
              <a:rPr lang="cs-CZ" altLang="cs-CZ" sz="2000" dirty="0"/>
              <a:t> podle vzdálenosti od pozorovatele a úhlu pohledu</a:t>
            </a:r>
          </a:p>
          <a:p>
            <a:pPr eaLnBrk="1" hangingPunct="1"/>
            <a:r>
              <a:rPr lang="cs-CZ" altLang="cs-CZ" sz="2000" dirty="0"/>
              <a:t>Nejjednodušším zobrazitelným 3D objektem je plocha popsaná jako trojúhelník (bod ani přímka by nebyly vidět kvůli „nulové tloušťce“)</a:t>
            </a:r>
          </a:p>
          <a:p>
            <a:pPr eaLnBrk="1" hangingPunct="1"/>
            <a:r>
              <a:rPr lang="cs-CZ" altLang="cs-CZ" sz="2000" dirty="0"/>
              <a:t>Plochu je třeba definovat pomocí tří bodů </a:t>
            </a:r>
          </a:p>
          <a:p>
            <a:pPr eaLnBrk="1" hangingPunct="1"/>
            <a:r>
              <a:rPr lang="cs-CZ" altLang="cs-CZ" sz="2000" dirty="0"/>
              <a:t>Každý bod v prostoru – </a:t>
            </a:r>
            <a:r>
              <a:rPr lang="cs-CZ" altLang="cs-CZ" sz="2000" b="1" dirty="0"/>
              <a:t>vertex</a:t>
            </a:r>
            <a:r>
              <a:rPr lang="cs-CZ" altLang="cs-CZ" sz="2000" dirty="0"/>
              <a:t> - je pak třeba definovat pomocí tří souřadnic x, y, z</a:t>
            </a:r>
          </a:p>
          <a:p>
            <a:pPr eaLnBrk="1" hangingPunct="1"/>
            <a:endParaRPr lang="cs-CZ" altLang="cs-CZ" sz="2000" dirty="0"/>
          </a:p>
          <a:p>
            <a:pPr eaLnBrk="1" hangingPunct="1"/>
            <a:endParaRPr lang="cs-CZ" altLang="cs-CZ" sz="2000" dirty="0"/>
          </a:p>
          <a:p>
            <a:pPr lvl="1" eaLnBrk="1" hangingPunct="1">
              <a:lnSpc>
                <a:spcPct val="80000"/>
              </a:lnSpc>
              <a:buFont typeface="Wingdings" panose="05000000000000000000" pitchFamily="2" charset="2"/>
              <a:buNone/>
            </a:pPr>
            <a:endParaRPr lang="cs-CZ" altLang="cs-CZ" sz="2200" dirty="0"/>
          </a:p>
          <a:p>
            <a:pPr eaLnBrk="1" hangingPunct="1">
              <a:lnSpc>
                <a:spcPct val="80000"/>
              </a:lnSpc>
              <a:buFont typeface="Wingdings" panose="05000000000000000000" pitchFamily="2" charset="2"/>
              <a:buNone/>
            </a:pPr>
            <a:endParaRPr lang="cs-CZ" altLang="cs-CZ" sz="26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F04446C-478B-4404-81BE-346B00DF51BE}"/>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8C117B98-409B-4297-A3D7-7D59CF7B831C}"/>
              </a:ext>
            </a:extLst>
          </p:cNvPr>
          <p:cNvSpPr>
            <a:spLocks noGrp="1"/>
          </p:cNvSpPr>
          <p:nvPr>
            <p:ph idx="1"/>
          </p:nvPr>
        </p:nvSpPr>
        <p:spPr/>
        <p:txBody>
          <a:bodyPr/>
          <a:lstStyle/>
          <a:p>
            <a:pPr marL="0" indent="0">
              <a:buNone/>
            </a:pPr>
            <a:r>
              <a:rPr lang="cs-CZ" sz="1800" u="sng" dirty="0"/>
              <a:t>Základní pojmy</a:t>
            </a:r>
          </a:p>
          <a:p>
            <a:r>
              <a:rPr lang="cs-CZ" sz="1800" b="1" dirty="0"/>
              <a:t>Vertex</a:t>
            </a:r>
            <a:r>
              <a:rPr lang="cs-CZ" sz="1800" dirty="0"/>
              <a:t> – bod v prostoru, jehož poloha je dána souřadnicemi (x, y, z) Vzhledem k jeho singularitě (absenci rozměrů) nemá smysl u něj kromě souřadnic zaznamenávat další informace (např. barvu, průhlednost, odraz světla…) Jedná se vlastně o „</a:t>
            </a:r>
            <a:r>
              <a:rPr lang="cs-CZ" sz="1800" dirty="0">
                <a:effectLst/>
              </a:rPr>
              <a:t>Uzlový bod“ (neboli vrchol dvou dotýkajících se hran nějakého objektu)</a:t>
            </a:r>
          </a:p>
          <a:p>
            <a:endParaRPr lang="cs-CZ" sz="1800" dirty="0"/>
          </a:p>
          <a:p>
            <a:r>
              <a:rPr lang="cs-CZ" sz="1800" b="1" dirty="0">
                <a:effectLst/>
              </a:rPr>
              <a:t>Polygon</a:t>
            </a:r>
            <a:r>
              <a:rPr lang="cs-CZ" sz="1800" dirty="0">
                <a:effectLst/>
              </a:rPr>
              <a:t> - je nejjednodušší prostorové těleso. Podmínkou toho, aby prostorové těleso mohlo být považováno za polygon, je třeba, aby bylo tvořeno nejméně třemi vertexy (vrcholy) a 3 úsečkami (hranami)</a:t>
            </a:r>
          </a:p>
          <a:p>
            <a:endParaRPr lang="cs-CZ" sz="1800" dirty="0"/>
          </a:p>
          <a:p>
            <a:r>
              <a:rPr lang="cs-CZ" sz="1800" b="1" dirty="0" err="1"/>
              <a:t>Mesh</a:t>
            </a:r>
            <a:r>
              <a:rPr lang="cs-CZ" sz="1800" dirty="0"/>
              <a:t> – </a:t>
            </a:r>
            <a:r>
              <a:rPr lang="cs-CZ" sz="1800" dirty="0">
                <a:effectLst/>
              </a:rPr>
              <a:t>Síť, která tvoří povrch 3D modelů. Je tvořena vertexy a plochami polygonů</a:t>
            </a:r>
            <a:br>
              <a:rPr lang="cs-CZ" dirty="0">
                <a:effectLst/>
              </a:rPr>
            </a:br>
            <a:br>
              <a:rPr lang="cs-CZ" dirty="0">
                <a:effectLst/>
              </a:rPr>
            </a:br>
            <a:br>
              <a:rPr lang="cs-CZ" dirty="0">
                <a:effectLst/>
              </a:rPr>
            </a:br>
            <a:br>
              <a:rPr lang="cs-CZ" dirty="0">
                <a:effectLst/>
              </a:rPr>
            </a:br>
            <a:br>
              <a:rPr lang="cs-CZ" dirty="0">
                <a:effectLst/>
              </a:rPr>
            </a:br>
            <a:br>
              <a:rPr lang="cs-CZ" dirty="0">
                <a:effectLst/>
              </a:rPr>
            </a:br>
            <a:endParaRPr lang="cs-CZ" dirty="0"/>
          </a:p>
        </p:txBody>
      </p:sp>
    </p:spTree>
    <p:extLst>
      <p:ext uri="{BB962C8B-B14F-4D97-AF65-F5344CB8AC3E}">
        <p14:creationId xmlns:p14="http://schemas.microsoft.com/office/powerpoint/2010/main" val="1001816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96C8189-A1DD-4500-BDF4-4E4B78C492FB}"/>
              </a:ext>
            </a:extLst>
          </p:cNvPr>
          <p:cNvSpPr>
            <a:spLocks noGrp="1"/>
          </p:cNvSpPr>
          <p:nvPr>
            <p:ph type="title"/>
          </p:nvPr>
        </p:nvSpPr>
        <p:spPr/>
        <p:txBody>
          <a:bodyPr/>
          <a:lstStyle/>
          <a:p>
            <a:r>
              <a:rPr lang="cs-CZ" dirty="0"/>
              <a:t>3D akcelerace</a:t>
            </a:r>
          </a:p>
        </p:txBody>
      </p:sp>
      <p:pic>
        <p:nvPicPr>
          <p:cNvPr id="5" name="Zástupný obsah 4">
            <a:extLst>
              <a:ext uri="{FF2B5EF4-FFF2-40B4-BE49-F238E27FC236}">
                <a16:creationId xmlns:a16="http://schemas.microsoft.com/office/drawing/2014/main" id="{6735EB80-9EA0-4954-AFD9-5DCE3C1CD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455331"/>
            <a:ext cx="6840760" cy="5411801"/>
          </a:xfrm>
        </p:spPr>
      </p:pic>
      <p:sp>
        <p:nvSpPr>
          <p:cNvPr id="6" name="TextovéPole 5">
            <a:extLst>
              <a:ext uri="{FF2B5EF4-FFF2-40B4-BE49-F238E27FC236}">
                <a16:creationId xmlns:a16="http://schemas.microsoft.com/office/drawing/2014/main" id="{D1537F8D-E465-42D4-B891-2DD4E4D3EAB6}"/>
              </a:ext>
            </a:extLst>
          </p:cNvPr>
          <p:cNvSpPr txBox="1"/>
          <p:nvPr/>
        </p:nvSpPr>
        <p:spPr>
          <a:xfrm>
            <a:off x="3923928" y="2708920"/>
            <a:ext cx="1008112" cy="369332"/>
          </a:xfrm>
          <a:prstGeom prst="rect">
            <a:avLst/>
          </a:prstGeom>
          <a:solidFill>
            <a:schemeClr val="bg1"/>
          </a:solidFill>
        </p:spPr>
        <p:txBody>
          <a:bodyPr wrap="square" rtlCol="0">
            <a:spAutoFit/>
          </a:bodyPr>
          <a:lstStyle/>
          <a:p>
            <a:r>
              <a:rPr lang="cs-CZ" dirty="0"/>
              <a:t>vertex</a:t>
            </a:r>
          </a:p>
        </p:txBody>
      </p:sp>
      <p:sp>
        <p:nvSpPr>
          <p:cNvPr id="7" name="TextovéPole 6">
            <a:extLst>
              <a:ext uri="{FF2B5EF4-FFF2-40B4-BE49-F238E27FC236}">
                <a16:creationId xmlns:a16="http://schemas.microsoft.com/office/drawing/2014/main" id="{FD1B3609-D47A-47F5-B5FA-88F878A617C5}"/>
              </a:ext>
            </a:extLst>
          </p:cNvPr>
          <p:cNvSpPr txBox="1"/>
          <p:nvPr/>
        </p:nvSpPr>
        <p:spPr>
          <a:xfrm>
            <a:off x="4355976" y="3717032"/>
            <a:ext cx="1008112" cy="369332"/>
          </a:xfrm>
          <a:prstGeom prst="rect">
            <a:avLst/>
          </a:prstGeom>
          <a:solidFill>
            <a:schemeClr val="bg1"/>
          </a:solidFill>
        </p:spPr>
        <p:txBody>
          <a:bodyPr wrap="square" rtlCol="0">
            <a:spAutoFit/>
          </a:bodyPr>
          <a:lstStyle/>
          <a:p>
            <a:r>
              <a:rPr lang="cs-CZ" dirty="0"/>
              <a:t>hrana</a:t>
            </a:r>
          </a:p>
        </p:txBody>
      </p:sp>
      <p:sp>
        <p:nvSpPr>
          <p:cNvPr id="8" name="TextovéPole 7">
            <a:extLst>
              <a:ext uri="{FF2B5EF4-FFF2-40B4-BE49-F238E27FC236}">
                <a16:creationId xmlns:a16="http://schemas.microsoft.com/office/drawing/2014/main" id="{1E055E38-F1AD-439E-82D9-85E56703BA33}"/>
              </a:ext>
            </a:extLst>
          </p:cNvPr>
          <p:cNvSpPr txBox="1"/>
          <p:nvPr/>
        </p:nvSpPr>
        <p:spPr>
          <a:xfrm>
            <a:off x="4716016" y="4375695"/>
            <a:ext cx="1008112" cy="369332"/>
          </a:xfrm>
          <a:prstGeom prst="rect">
            <a:avLst/>
          </a:prstGeom>
          <a:solidFill>
            <a:schemeClr val="bg1"/>
          </a:solidFill>
        </p:spPr>
        <p:txBody>
          <a:bodyPr wrap="square" rtlCol="0">
            <a:spAutoFit/>
          </a:bodyPr>
          <a:lstStyle/>
          <a:p>
            <a:r>
              <a:rPr lang="cs-CZ" dirty="0"/>
              <a:t>plocha</a:t>
            </a:r>
          </a:p>
        </p:txBody>
      </p:sp>
      <p:sp>
        <p:nvSpPr>
          <p:cNvPr id="9" name="TextovéPole 8">
            <a:extLst>
              <a:ext uri="{FF2B5EF4-FFF2-40B4-BE49-F238E27FC236}">
                <a16:creationId xmlns:a16="http://schemas.microsoft.com/office/drawing/2014/main" id="{65EFA895-A886-4BA5-B0DD-C2863922E851}"/>
              </a:ext>
            </a:extLst>
          </p:cNvPr>
          <p:cNvSpPr txBox="1"/>
          <p:nvPr/>
        </p:nvSpPr>
        <p:spPr>
          <a:xfrm>
            <a:off x="899592" y="1844824"/>
            <a:ext cx="1584176" cy="369332"/>
          </a:xfrm>
          <a:prstGeom prst="rect">
            <a:avLst/>
          </a:prstGeom>
          <a:noFill/>
        </p:spPr>
        <p:txBody>
          <a:bodyPr wrap="square" rtlCol="0">
            <a:spAutoFit/>
          </a:bodyPr>
          <a:lstStyle/>
          <a:p>
            <a:r>
              <a:rPr lang="cs-CZ" dirty="0"/>
              <a:t>MESH</a:t>
            </a:r>
          </a:p>
        </p:txBody>
      </p:sp>
    </p:spTree>
    <p:extLst>
      <p:ext uri="{BB962C8B-B14F-4D97-AF65-F5344CB8AC3E}">
        <p14:creationId xmlns:p14="http://schemas.microsoft.com/office/powerpoint/2010/main" val="7382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3FFA712-8B83-4419-9AE7-1201AE7517C4}"/>
              </a:ext>
            </a:extLst>
          </p:cNvPr>
          <p:cNvSpPr>
            <a:spLocks noGrp="1"/>
          </p:cNvSpPr>
          <p:nvPr>
            <p:ph type="title"/>
          </p:nvPr>
        </p:nvSpPr>
        <p:spPr/>
        <p:txBody>
          <a:bodyPr/>
          <a:lstStyle/>
          <a:p>
            <a:r>
              <a:rPr lang="cs-CZ" dirty="0"/>
              <a:t>3D akcelerace</a:t>
            </a:r>
          </a:p>
        </p:txBody>
      </p:sp>
      <p:pic>
        <p:nvPicPr>
          <p:cNvPr id="5" name="Zástupný obsah 4">
            <a:extLst>
              <a:ext uri="{FF2B5EF4-FFF2-40B4-BE49-F238E27FC236}">
                <a16:creationId xmlns:a16="http://schemas.microsoft.com/office/drawing/2014/main" id="{66BB3792-1742-4774-BB0C-758E2B5D97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781" y="2276872"/>
            <a:ext cx="8151849" cy="3600400"/>
          </a:xfrm>
        </p:spPr>
      </p:pic>
    </p:spTree>
    <p:extLst>
      <p:ext uri="{BB962C8B-B14F-4D97-AF65-F5344CB8AC3E}">
        <p14:creationId xmlns:p14="http://schemas.microsoft.com/office/powerpoint/2010/main" val="1314991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96C8189-A1DD-4500-BDF4-4E4B78C492FB}"/>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8667FCD2-5B49-47BB-B25A-C9DCE8111B0A}"/>
              </a:ext>
            </a:extLst>
          </p:cNvPr>
          <p:cNvSpPr>
            <a:spLocks noGrp="1"/>
          </p:cNvSpPr>
          <p:nvPr>
            <p:ph idx="1"/>
          </p:nvPr>
        </p:nvSpPr>
        <p:spPr/>
        <p:txBody>
          <a:bodyPr/>
          <a:lstStyle/>
          <a:p>
            <a:r>
              <a:rPr lang="cs-CZ" sz="2000" b="1" dirty="0"/>
              <a:t>Textura</a:t>
            </a:r>
            <a:r>
              <a:rPr lang="cs-CZ" sz="2000" dirty="0"/>
              <a:t> – </a:t>
            </a:r>
            <a:r>
              <a:rPr lang="cs-CZ" sz="2000" b="1" dirty="0"/>
              <a:t>Povrch</a:t>
            </a:r>
            <a:r>
              <a:rPr lang="cs-CZ" sz="2000" dirty="0"/>
              <a:t> 3D modelu. D</a:t>
            </a:r>
            <a:r>
              <a:rPr lang="cs-CZ" sz="2000" dirty="0">
                <a:effectLst/>
              </a:rPr>
              <a:t>íky textuře dostávají vytvářené objekty i prostředí, do kterého jsou umístěny, autentickou podobu. </a:t>
            </a:r>
          </a:p>
          <a:p>
            <a:r>
              <a:rPr lang="cs-CZ" sz="2000" dirty="0"/>
              <a:t>Textura je </a:t>
            </a:r>
            <a:r>
              <a:rPr lang="cs-CZ" sz="2000" b="1" dirty="0"/>
              <a:t>2D rastrový obrázek </a:t>
            </a:r>
            <a:r>
              <a:rPr lang="cs-CZ" sz="2000" dirty="0"/>
              <a:t>složený z pixelů, který se nanese na plochu v 3D prostoru</a:t>
            </a:r>
          </a:p>
          <a:p>
            <a:r>
              <a:rPr lang="cs-CZ" sz="2000" dirty="0"/>
              <a:t>Některé textury lze definovat i matematicky – </a:t>
            </a:r>
            <a:r>
              <a:rPr lang="cs-CZ" sz="2000" b="1" dirty="0"/>
              <a:t>procedurální textura</a:t>
            </a:r>
            <a:r>
              <a:rPr lang="cs-CZ" sz="2000" dirty="0"/>
              <a:t>. Taková textura pak není uložena jako 2D obrázek, ale jako matematický vzorec (např. fraktál) </a:t>
            </a:r>
          </a:p>
          <a:p>
            <a:r>
              <a:rPr lang="cs-CZ" sz="2000" dirty="0"/>
              <a:t>Proces nanášení textur provádí jednotka zvaná </a:t>
            </a:r>
            <a:r>
              <a:rPr lang="cs-CZ" sz="2000" b="1" dirty="0"/>
              <a:t>pixel </a:t>
            </a:r>
            <a:r>
              <a:rPr lang="cs-CZ" sz="2000" b="1" dirty="0" err="1"/>
              <a:t>shader</a:t>
            </a:r>
            <a:endParaRPr lang="cs-CZ" sz="2000" b="1" dirty="0"/>
          </a:p>
          <a:p>
            <a:r>
              <a:rPr lang="cs-CZ" sz="2000" dirty="0"/>
              <a:t>Při aplikaci každé textury na 3D </a:t>
            </a:r>
            <a:r>
              <a:rPr lang="cs-CZ" sz="2000" dirty="0" err="1"/>
              <a:t>mesh</a:t>
            </a:r>
            <a:r>
              <a:rPr lang="cs-CZ" sz="2000" dirty="0"/>
              <a:t> je třeba definovat, jak velká má být daná textura na vybraných polygonech (měřítko) a jakou má orientaci a rotaci</a:t>
            </a:r>
            <a:br>
              <a:rPr lang="cs-CZ" dirty="0">
                <a:effectLst/>
              </a:rPr>
            </a:br>
            <a:br>
              <a:rPr lang="cs-CZ" dirty="0">
                <a:effectLst/>
              </a:rPr>
            </a:br>
            <a:endParaRPr lang="cs-CZ" dirty="0"/>
          </a:p>
        </p:txBody>
      </p:sp>
    </p:spTree>
    <p:extLst>
      <p:ext uri="{BB962C8B-B14F-4D97-AF65-F5344CB8AC3E}">
        <p14:creationId xmlns:p14="http://schemas.microsoft.com/office/powerpoint/2010/main" val="1004702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FD17955-37B4-4D67-B3B8-6A409BB61599}"/>
              </a:ext>
            </a:extLst>
          </p:cNvPr>
          <p:cNvSpPr>
            <a:spLocks noGrp="1"/>
          </p:cNvSpPr>
          <p:nvPr>
            <p:ph type="title"/>
          </p:nvPr>
        </p:nvSpPr>
        <p:spPr/>
        <p:txBody>
          <a:bodyPr/>
          <a:lstStyle/>
          <a:p>
            <a:r>
              <a:rPr lang="cs-CZ" dirty="0"/>
              <a:t>Rastrové textury</a:t>
            </a:r>
          </a:p>
        </p:txBody>
      </p:sp>
      <p:pic>
        <p:nvPicPr>
          <p:cNvPr id="5" name="Obrázek 4">
            <a:extLst>
              <a:ext uri="{FF2B5EF4-FFF2-40B4-BE49-F238E27FC236}">
                <a16:creationId xmlns:a16="http://schemas.microsoft.com/office/drawing/2014/main" id="{8D02FD09-37B8-4A35-9DB6-6C4C3E9B9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41" y="1417638"/>
            <a:ext cx="3419872" cy="2564904"/>
          </a:xfrm>
          <a:prstGeom prst="rect">
            <a:avLst/>
          </a:prstGeom>
        </p:spPr>
      </p:pic>
      <p:pic>
        <p:nvPicPr>
          <p:cNvPr id="7" name="Obrázek 6">
            <a:extLst>
              <a:ext uri="{FF2B5EF4-FFF2-40B4-BE49-F238E27FC236}">
                <a16:creationId xmlns:a16="http://schemas.microsoft.com/office/drawing/2014/main" id="{FEBE6DC4-D567-4066-A669-59EE9D6A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499" y="1417639"/>
            <a:ext cx="3649254" cy="2564904"/>
          </a:xfrm>
          <a:prstGeom prst="rect">
            <a:avLst/>
          </a:prstGeom>
        </p:spPr>
      </p:pic>
      <p:pic>
        <p:nvPicPr>
          <p:cNvPr id="13" name="Obrázek 12">
            <a:extLst>
              <a:ext uri="{FF2B5EF4-FFF2-40B4-BE49-F238E27FC236}">
                <a16:creationId xmlns:a16="http://schemas.microsoft.com/office/drawing/2014/main" id="{8E2E09B5-0E2B-4622-80FA-5908E0E436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249" y="4061769"/>
            <a:ext cx="3600400" cy="2700300"/>
          </a:xfrm>
          <a:prstGeom prst="rect">
            <a:avLst/>
          </a:prstGeom>
        </p:spPr>
      </p:pic>
    </p:spTree>
    <p:extLst>
      <p:ext uri="{BB962C8B-B14F-4D97-AF65-F5344CB8AC3E}">
        <p14:creationId xmlns:p14="http://schemas.microsoft.com/office/powerpoint/2010/main" val="17545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8D77D50-CBC2-412F-9793-054C331E1D23}"/>
              </a:ext>
            </a:extLst>
          </p:cNvPr>
          <p:cNvSpPr>
            <a:spLocks noGrp="1"/>
          </p:cNvSpPr>
          <p:nvPr>
            <p:ph type="title"/>
          </p:nvPr>
        </p:nvSpPr>
        <p:spPr/>
        <p:txBody>
          <a:bodyPr/>
          <a:lstStyle/>
          <a:p>
            <a:r>
              <a:rPr lang="cs-CZ" dirty="0"/>
              <a:t>Procedurální textury</a:t>
            </a:r>
          </a:p>
        </p:txBody>
      </p:sp>
      <p:pic>
        <p:nvPicPr>
          <p:cNvPr id="5" name="Zástupný obsah 4">
            <a:extLst>
              <a:ext uri="{FF2B5EF4-FFF2-40B4-BE49-F238E27FC236}">
                <a16:creationId xmlns:a16="http://schemas.microsoft.com/office/drawing/2014/main" id="{E5D86F7E-E7F3-4848-8562-A8C8A20DF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027" y="1484784"/>
            <a:ext cx="2230765" cy="2230765"/>
          </a:xfrm>
        </p:spPr>
      </p:pic>
      <p:pic>
        <p:nvPicPr>
          <p:cNvPr id="1026" name="Picture 2" descr="texgen.js - Procedural Texture Generator">
            <a:extLst>
              <a:ext uri="{FF2B5EF4-FFF2-40B4-BE49-F238E27FC236}">
                <a16:creationId xmlns:a16="http://schemas.microsoft.com/office/drawing/2014/main" id="{4A84972F-1630-4EAC-88B7-1EA2D67AB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92" y="3916090"/>
            <a:ext cx="5697474" cy="2857723"/>
          </a:xfrm>
          <a:prstGeom prst="rect">
            <a:avLst/>
          </a:prstGeom>
          <a:noFill/>
          <a:extLst>
            <a:ext uri="{909E8E84-426E-40DD-AFC4-6F175D3DCCD1}">
              <a14:hiddenFill xmlns:a14="http://schemas.microsoft.com/office/drawing/2010/main">
                <a:solidFill>
                  <a:srgbClr val="FFFFFF"/>
                </a:solidFill>
              </a14:hiddenFill>
            </a:ext>
          </a:extLst>
        </p:spPr>
      </p:pic>
      <p:pic>
        <p:nvPicPr>
          <p:cNvPr id="7" name="Obrázek 6">
            <a:extLst>
              <a:ext uri="{FF2B5EF4-FFF2-40B4-BE49-F238E27FC236}">
                <a16:creationId xmlns:a16="http://schemas.microsoft.com/office/drawing/2014/main" id="{796663DC-F130-4650-8DEE-D88DA8F86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411" y="1387107"/>
            <a:ext cx="4881109" cy="2515418"/>
          </a:xfrm>
          <a:prstGeom prst="rect">
            <a:avLst/>
          </a:prstGeom>
        </p:spPr>
      </p:pic>
    </p:spTree>
    <p:extLst>
      <p:ext uri="{BB962C8B-B14F-4D97-AF65-F5344CB8AC3E}">
        <p14:creationId xmlns:p14="http://schemas.microsoft.com/office/powerpoint/2010/main" val="2267325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EB8B2D0-9978-4FE0-98F5-37877ABBDA98}"/>
              </a:ext>
            </a:extLst>
          </p:cNvPr>
          <p:cNvSpPr>
            <a:spLocks noGrp="1"/>
          </p:cNvSpPr>
          <p:nvPr>
            <p:ph type="title"/>
          </p:nvPr>
        </p:nvSpPr>
        <p:spPr/>
        <p:txBody>
          <a:bodyPr/>
          <a:lstStyle/>
          <a:p>
            <a:r>
              <a:rPr lang="cs-CZ" dirty="0"/>
              <a:t>Mapování textury</a:t>
            </a:r>
          </a:p>
        </p:txBody>
      </p:sp>
      <p:pic>
        <p:nvPicPr>
          <p:cNvPr id="5" name="Obrázek 4">
            <a:extLst>
              <a:ext uri="{FF2B5EF4-FFF2-40B4-BE49-F238E27FC236}">
                <a16:creationId xmlns:a16="http://schemas.microsoft.com/office/drawing/2014/main" id="{E36BE2A1-83E5-4F19-B7DC-CEE81108D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06"/>
            <a:ext cx="9144000" cy="6858000"/>
          </a:xfrm>
          <a:prstGeom prst="rect">
            <a:avLst/>
          </a:prstGeom>
        </p:spPr>
      </p:pic>
    </p:spTree>
    <p:extLst>
      <p:ext uri="{BB962C8B-B14F-4D97-AF65-F5344CB8AC3E}">
        <p14:creationId xmlns:p14="http://schemas.microsoft.com/office/powerpoint/2010/main" val="16064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DBBBBAD-6178-434E-8218-DE8814349740}"/>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A274CB0D-F3FC-43B3-AC40-7D4CE71B1ED2}"/>
              </a:ext>
            </a:extLst>
          </p:cNvPr>
          <p:cNvSpPr>
            <a:spLocks noGrp="1"/>
          </p:cNvSpPr>
          <p:nvPr>
            <p:ph idx="1"/>
          </p:nvPr>
        </p:nvSpPr>
        <p:spPr/>
        <p:txBody>
          <a:bodyPr/>
          <a:lstStyle/>
          <a:p>
            <a:r>
              <a:rPr lang="cs-CZ" sz="1800" dirty="0"/>
              <a:t>Příklad</a:t>
            </a:r>
          </a:p>
          <a:p>
            <a:r>
              <a:rPr lang="cs-CZ" sz="1800" dirty="0"/>
              <a:t>Obsah </a:t>
            </a:r>
            <a:r>
              <a:rPr lang="cs-CZ" sz="1800" dirty="0" err="1"/>
              <a:t>videopaměti</a:t>
            </a:r>
            <a:r>
              <a:rPr lang="cs-CZ" sz="1800" dirty="0"/>
              <a:t>:</a:t>
            </a:r>
          </a:p>
          <a:p>
            <a:r>
              <a:rPr lang="cs-CZ" sz="1800" dirty="0"/>
              <a:t>41h F0h 42h 90h 43h C2h …….</a:t>
            </a:r>
            <a:endParaRPr lang="cs-CZ" sz="1400" dirty="0"/>
          </a:p>
          <a:p>
            <a:endParaRPr lang="cs-CZ" sz="1400" dirty="0"/>
          </a:p>
          <a:p>
            <a:pPr marL="0" indent="0">
              <a:buNone/>
            </a:pPr>
            <a:r>
              <a:rPr lang="cs-CZ" sz="1800" dirty="0"/>
              <a:t>	01000001 11110000 01000010 10010000 01000011 11000010</a:t>
            </a:r>
          </a:p>
          <a:p>
            <a:endParaRPr lang="cs-CZ" dirty="0"/>
          </a:p>
          <a:p>
            <a:r>
              <a:rPr lang="cs-CZ" sz="1800" dirty="0"/>
              <a:t>Obsah obrazovky</a:t>
            </a:r>
          </a:p>
          <a:p>
            <a:pPr marL="0" indent="0">
              <a:buNone/>
            </a:pPr>
            <a:r>
              <a:rPr lang="cs-CZ" dirty="0"/>
              <a:t>    </a:t>
            </a:r>
            <a:endParaRPr lang="cs-CZ" dirty="0">
              <a:solidFill>
                <a:srgbClr val="FFFF00"/>
              </a:solidFill>
            </a:endParaRPr>
          </a:p>
          <a:p>
            <a:pPr marL="0" indent="0">
              <a:buNone/>
            </a:pPr>
            <a:endParaRPr lang="cs-CZ" dirty="0">
              <a:solidFill>
                <a:srgbClr val="FFFF00"/>
              </a:solidFill>
            </a:endParaRPr>
          </a:p>
        </p:txBody>
      </p:sp>
      <p:sp>
        <p:nvSpPr>
          <p:cNvPr id="4" name="TextovéPole 3">
            <a:extLst>
              <a:ext uri="{FF2B5EF4-FFF2-40B4-BE49-F238E27FC236}">
                <a16:creationId xmlns:a16="http://schemas.microsoft.com/office/drawing/2014/main" id="{EEDE7D32-5986-4EA3-85D7-6C3B2139F243}"/>
              </a:ext>
            </a:extLst>
          </p:cNvPr>
          <p:cNvSpPr txBox="1"/>
          <p:nvPr/>
        </p:nvSpPr>
        <p:spPr>
          <a:xfrm>
            <a:off x="899592" y="4365104"/>
            <a:ext cx="1728192" cy="954107"/>
          </a:xfrm>
          <a:prstGeom prst="rect">
            <a:avLst/>
          </a:prstGeom>
          <a:solidFill>
            <a:schemeClr val="tx1"/>
          </a:solidFill>
        </p:spPr>
        <p:txBody>
          <a:bodyPr wrap="square" rtlCol="0">
            <a:spAutoFit/>
          </a:bodyPr>
          <a:lstStyle/>
          <a:p>
            <a:r>
              <a:rPr lang="cs-CZ" sz="2000" dirty="0">
                <a:solidFill>
                  <a:schemeClr val="bg1"/>
                </a:solidFill>
              </a:rPr>
              <a:t>A</a:t>
            </a:r>
            <a:r>
              <a:rPr lang="cs-CZ" sz="2000" dirty="0">
                <a:solidFill>
                  <a:srgbClr val="00B050"/>
                </a:solidFill>
              </a:rPr>
              <a:t>B</a:t>
            </a:r>
            <a:endParaRPr lang="cs-CZ" sz="2000" dirty="0">
              <a:solidFill>
                <a:srgbClr val="FFFF00"/>
              </a:solidFill>
            </a:endParaRPr>
          </a:p>
          <a:p>
            <a:endParaRPr lang="cs-CZ" dirty="0">
              <a:solidFill>
                <a:srgbClr val="FFFF00"/>
              </a:solidFill>
            </a:endParaRPr>
          </a:p>
          <a:p>
            <a:endParaRPr lang="cs-CZ" dirty="0">
              <a:solidFill>
                <a:srgbClr val="FFFF00"/>
              </a:solidFill>
            </a:endParaRPr>
          </a:p>
        </p:txBody>
      </p:sp>
      <p:sp>
        <p:nvSpPr>
          <p:cNvPr id="5" name="TextovéPole 4">
            <a:extLst>
              <a:ext uri="{FF2B5EF4-FFF2-40B4-BE49-F238E27FC236}">
                <a16:creationId xmlns:a16="http://schemas.microsoft.com/office/drawing/2014/main" id="{201CBCDC-B1DD-4070-8828-B848096FC41D}"/>
              </a:ext>
            </a:extLst>
          </p:cNvPr>
          <p:cNvSpPr txBox="1"/>
          <p:nvPr/>
        </p:nvSpPr>
        <p:spPr>
          <a:xfrm>
            <a:off x="1331640" y="4365104"/>
            <a:ext cx="360040" cy="369332"/>
          </a:xfrm>
          <a:prstGeom prst="rect">
            <a:avLst/>
          </a:prstGeom>
          <a:solidFill>
            <a:srgbClr val="FF0000"/>
          </a:solidFill>
        </p:spPr>
        <p:txBody>
          <a:bodyPr wrap="square" rtlCol="0">
            <a:spAutoFit/>
          </a:bodyPr>
          <a:lstStyle/>
          <a:p>
            <a:r>
              <a:rPr lang="cs-CZ" dirty="0">
                <a:solidFill>
                  <a:srgbClr val="FFFF00"/>
                </a:solidFill>
              </a:rPr>
              <a:t>C</a:t>
            </a:r>
          </a:p>
        </p:txBody>
      </p:sp>
      <p:sp>
        <p:nvSpPr>
          <p:cNvPr id="6" name="TextovéPole 5">
            <a:extLst>
              <a:ext uri="{FF2B5EF4-FFF2-40B4-BE49-F238E27FC236}">
                <a16:creationId xmlns:a16="http://schemas.microsoft.com/office/drawing/2014/main" id="{D62606A5-78F8-405A-AE19-F1B2FD27D06B}"/>
              </a:ext>
            </a:extLst>
          </p:cNvPr>
          <p:cNvSpPr txBox="1"/>
          <p:nvPr/>
        </p:nvSpPr>
        <p:spPr>
          <a:xfrm>
            <a:off x="4932040" y="2132856"/>
            <a:ext cx="1656184" cy="369332"/>
          </a:xfrm>
          <a:prstGeom prst="rect">
            <a:avLst/>
          </a:prstGeom>
          <a:noFill/>
        </p:spPr>
        <p:txBody>
          <a:bodyPr wrap="square" rtlCol="0">
            <a:spAutoFit/>
          </a:bodyPr>
          <a:lstStyle/>
          <a:p>
            <a:r>
              <a:rPr lang="cs-CZ" dirty="0"/>
              <a:t>Kódy znaků</a:t>
            </a:r>
          </a:p>
        </p:txBody>
      </p:sp>
      <p:cxnSp>
        <p:nvCxnSpPr>
          <p:cNvPr id="8" name="Přímá spojnice se šipkou 7">
            <a:extLst>
              <a:ext uri="{FF2B5EF4-FFF2-40B4-BE49-F238E27FC236}">
                <a16:creationId xmlns:a16="http://schemas.microsoft.com/office/drawing/2014/main" id="{0808A7AF-5D4B-470E-AF14-AF8FD840E8A8}"/>
              </a:ext>
            </a:extLst>
          </p:cNvPr>
          <p:cNvCxnSpPr/>
          <p:nvPr/>
        </p:nvCxnSpPr>
        <p:spPr>
          <a:xfrm flipH="1">
            <a:off x="2267744" y="2502188"/>
            <a:ext cx="2808312"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2B0D4B03-73A7-4C33-81F2-2B59D9EF34D9}"/>
              </a:ext>
            </a:extLst>
          </p:cNvPr>
          <p:cNvCxnSpPr>
            <a:cxnSpLocks/>
          </p:cNvCxnSpPr>
          <p:nvPr/>
        </p:nvCxnSpPr>
        <p:spPr>
          <a:xfrm flipH="1">
            <a:off x="4201104" y="2502188"/>
            <a:ext cx="946960"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a:extLst>
              <a:ext uri="{FF2B5EF4-FFF2-40B4-BE49-F238E27FC236}">
                <a16:creationId xmlns:a16="http://schemas.microsoft.com/office/drawing/2014/main" id="{22CEBC0A-F02C-4740-8C10-4CE2180C501C}"/>
              </a:ext>
            </a:extLst>
          </p:cNvPr>
          <p:cNvCxnSpPr>
            <a:cxnSpLocks/>
          </p:cNvCxnSpPr>
          <p:nvPr/>
        </p:nvCxnSpPr>
        <p:spPr>
          <a:xfrm>
            <a:off x="5220072" y="2502188"/>
            <a:ext cx="864096"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2CCC0E8D-B109-485E-9972-D340EF836DF6}"/>
              </a:ext>
            </a:extLst>
          </p:cNvPr>
          <p:cNvCxnSpPr>
            <a:cxnSpLocks/>
          </p:cNvCxnSpPr>
          <p:nvPr/>
        </p:nvCxnSpPr>
        <p:spPr>
          <a:xfrm flipH="1">
            <a:off x="1115616" y="3285565"/>
            <a:ext cx="936104" cy="10795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Přímá spojnice se šipkou 18">
            <a:extLst>
              <a:ext uri="{FF2B5EF4-FFF2-40B4-BE49-F238E27FC236}">
                <a16:creationId xmlns:a16="http://schemas.microsoft.com/office/drawing/2014/main" id="{E5D3DD3A-19CA-4D7C-BB40-83C227847404}"/>
              </a:ext>
            </a:extLst>
          </p:cNvPr>
          <p:cNvCxnSpPr>
            <a:cxnSpLocks/>
          </p:cNvCxnSpPr>
          <p:nvPr/>
        </p:nvCxnSpPr>
        <p:spPr>
          <a:xfrm flipH="1">
            <a:off x="1259632" y="3284007"/>
            <a:ext cx="2690427" cy="108109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Přímá spojnice se šipkou 20">
            <a:extLst>
              <a:ext uri="{FF2B5EF4-FFF2-40B4-BE49-F238E27FC236}">
                <a16:creationId xmlns:a16="http://schemas.microsoft.com/office/drawing/2014/main" id="{F2BECC8F-CEC0-4CBC-A7AF-34ABF68F3B12}"/>
              </a:ext>
            </a:extLst>
          </p:cNvPr>
          <p:cNvCxnSpPr>
            <a:cxnSpLocks/>
            <a:endCxn id="5" idx="0"/>
          </p:cNvCxnSpPr>
          <p:nvPr/>
        </p:nvCxnSpPr>
        <p:spPr>
          <a:xfrm flipH="1">
            <a:off x="1511660" y="3284007"/>
            <a:ext cx="4405554" cy="108109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91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777F381-5ECB-4F08-8B17-66A1013086A7}"/>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26DBDEAF-2D54-4DB0-9D98-78F5521B8A6F}"/>
              </a:ext>
            </a:extLst>
          </p:cNvPr>
          <p:cNvSpPr>
            <a:spLocks noGrp="1"/>
          </p:cNvSpPr>
          <p:nvPr>
            <p:ph idx="1"/>
          </p:nvPr>
        </p:nvSpPr>
        <p:spPr/>
        <p:txBody>
          <a:bodyPr/>
          <a:lstStyle/>
          <a:p>
            <a:r>
              <a:rPr lang="cs-CZ" sz="1600" b="1" dirty="0" err="1"/>
              <a:t>Bump</a:t>
            </a:r>
            <a:r>
              <a:rPr lang="cs-CZ" sz="1600" b="1" dirty="0"/>
              <a:t> </a:t>
            </a:r>
            <a:r>
              <a:rPr lang="cs-CZ" sz="1600" b="1" dirty="0" err="1"/>
              <a:t>mapping</a:t>
            </a:r>
            <a:r>
              <a:rPr lang="cs-CZ" sz="1600" dirty="0"/>
              <a:t> je technika texturování, která vytváří iluzi nerovnosti povrchu bez změny jeho geometrie</a:t>
            </a:r>
          </a:p>
          <a:p>
            <a:r>
              <a:rPr lang="cs-CZ" sz="1600" dirty="0"/>
              <a:t>Pro uložení informace o hrbolatosti povrchu se používá </a:t>
            </a:r>
            <a:r>
              <a:rPr lang="cs-CZ" sz="1600" b="1" dirty="0" err="1"/>
              <a:t>bump</a:t>
            </a:r>
            <a:r>
              <a:rPr lang="cs-CZ" sz="1600" b="1" dirty="0"/>
              <a:t> mapa</a:t>
            </a:r>
          </a:p>
          <a:p>
            <a:endParaRPr lang="cs-CZ" b="1" dirty="0"/>
          </a:p>
        </p:txBody>
      </p:sp>
      <p:pic>
        <p:nvPicPr>
          <p:cNvPr id="5" name="Obrázek 4">
            <a:extLst>
              <a:ext uri="{FF2B5EF4-FFF2-40B4-BE49-F238E27FC236}">
                <a16:creationId xmlns:a16="http://schemas.microsoft.com/office/drawing/2014/main" id="{B09B2CD7-B4EA-45C2-AB31-A2DE582D3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17" y="3154328"/>
            <a:ext cx="4355083" cy="3484066"/>
          </a:xfrm>
          <a:prstGeom prst="rect">
            <a:avLst/>
          </a:prstGeom>
        </p:spPr>
      </p:pic>
      <p:pic>
        <p:nvPicPr>
          <p:cNvPr id="7" name="Obrázek 6">
            <a:extLst>
              <a:ext uri="{FF2B5EF4-FFF2-40B4-BE49-F238E27FC236}">
                <a16:creationId xmlns:a16="http://schemas.microsoft.com/office/drawing/2014/main" id="{52A72652-D2FB-497A-A633-D6A5FCA97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3154328"/>
            <a:ext cx="4363398" cy="3490718"/>
          </a:xfrm>
          <a:prstGeom prst="rect">
            <a:avLst/>
          </a:prstGeom>
        </p:spPr>
      </p:pic>
      <p:sp>
        <p:nvSpPr>
          <p:cNvPr id="8" name="Šipka: doprava 7">
            <a:extLst>
              <a:ext uri="{FF2B5EF4-FFF2-40B4-BE49-F238E27FC236}">
                <a16:creationId xmlns:a16="http://schemas.microsoft.com/office/drawing/2014/main" id="{D235DDDD-B5E0-495F-8EC5-00649D76F842}"/>
              </a:ext>
            </a:extLst>
          </p:cNvPr>
          <p:cNvSpPr/>
          <p:nvPr/>
        </p:nvSpPr>
        <p:spPr>
          <a:xfrm>
            <a:off x="4256534" y="4608329"/>
            <a:ext cx="77494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cxnSp>
        <p:nvCxnSpPr>
          <p:cNvPr id="10" name="Přímá spojnice se šipkou 9">
            <a:extLst>
              <a:ext uri="{FF2B5EF4-FFF2-40B4-BE49-F238E27FC236}">
                <a16:creationId xmlns:a16="http://schemas.microsoft.com/office/drawing/2014/main" id="{2E177BC2-1A93-4741-A09F-F49EFB2B0F97}"/>
              </a:ext>
            </a:extLst>
          </p:cNvPr>
          <p:cNvCxnSpPr/>
          <p:nvPr/>
        </p:nvCxnSpPr>
        <p:spPr>
          <a:xfrm>
            <a:off x="6516216" y="1988840"/>
            <a:ext cx="936104" cy="18722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9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8DC1BD0-12C2-4A61-8A10-83CB42F945CC}"/>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7FF4B3CA-41E7-4B42-93E0-75CDAC269082}"/>
              </a:ext>
            </a:extLst>
          </p:cNvPr>
          <p:cNvSpPr>
            <a:spLocks noGrp="1"/>
          </p:cNvSpPr>
          <p:nvPr>
            <p:ph idx="1"/>
          </p:nvPr>
        </p:nvSpPr>
        <p:spPr/>
        <p:txBody>
          <a:bodyPr/>
          <a:lstStyle/>
          <a:p>
            <a:r>
              <a:rPr lang="cs-CZ" sz="2400" b="1" dirty="0" err="1"/>
              <a:t>Alpha</a:t>
            </a:r>
            <a:r>
              <a:rPr lang="cs-CZ" sz="2400" b="1" dirty="0"/>
              <a:t> </a:t>
            </a:r>
            <a:r>
              <a:rPr lang="cs-CZ" sz="2400" b="1" dirty="0" err="1"/>
              <a:t>mapping</a:t>
            </a:r>
            <a:r>
              <a:rPr lang="cs-CZ" sz="2400" dirty="0"/>
              <a:t>– K informacím o barvě pixelu (RGB) je přidán ještě A - „alfa kanál“ určující hodnotu průhlednosti. Nižší hodnota znamená vyšší průhlednost. Textura tedy může být v různých místech různě průhledná</a:t>
            </a:r>
          </a:p>
        </p:txBody>
      </p:sp>
      <p:pic>
        <p:nvPicPr>
          <p:cNvPr id="5" name="Obrázek 4">
            <a:extLst>
              <a:ext uri="{FF2B5EF4-FFF2-40B4-BE49-F238E27FC236}">
                <a16:creationId xmlns:a16="http://schemas.microsoft.com/office/drawing/2014/main" id="{C28F2AF4-8709-4943-828C-F674FAECD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73" y="3734271"/>
            <a:ext cx="7319053" cy="2427486"/>
          </a:xfrm>
          <a:prstGeom prst="rect">
            <a:avLst/>
          </a:prstGeom>
        </p:spPr>
      </p:pic>
    </p:spTree>
    <p:extLst>
      <p:ext uri="{BB962C8B-B14F-4D97-AF65-F5344CB8AC3E}">
        <p14:creationId xmlns:p14="http://schemas.microsoft.com/office/powerpoint/2010/main" val="1037802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Nadpis 1">
            <a:extLst>
              <a:ext uri="{FF2B5EF4-FFF2-40B4-BE49-F238E27FC236}">
                <a16:creationId xmlns:a16="http://schemas.microsoft.com/office/drawing/2014/main" id="{7980CEF4-36B8-47BD-9B23-FF9895B2A3C7}"/>
              </a:ext>
            </a:extLst>
          </p:cNvPr>
          <p:cNvSpPr>
            <a:spLocks noGrp="1" noChangeArrowheads="1"/>
          </p:cNvSpPr>
          <p:nvPr>
            <p:ph type="title" idx="4294967295"/>
          </p:nvPr>
        </p:nvSpPr>
        <p:spPr/>
        <p:txBody>
          <a:bodyPr anchor="ctr"/>
          <a:lstStyle/>
          <a:p>
            <a:pPr eaLnBrk="1" hangingPunct="1"/>
            <a:r>
              <a:rPr lang="cs-CZ" altLang="cs-CZ"/>
              <a:t>Základní pojmy</a:t>
            </a:r>
          </a:p>
        </p:txBody>
      </p:sp>
      <p:sp>
        <p:nvSpPr>
          <p:cNvPr id="24579" name="Zástupný symbol pro obsah 2">
            <a:extLst>
              <a:ext uri="{FF2B5EF4-FFF2-40B4-BE49-F238E27FC236}">
                <a16:creationId xmlns:a16="http://schemas.microsoft.com/office/drawing/2014/main" id="{7A64CA13-E8A5-416B-85C7-A7022741C38B}"/>
              </a:ext>
            </a:extLst>
          </p:cNvPr>
          <p:cNvSpPr>
            <a:spLocks noGrp="1" noChangeArrowheads="1"/>
          </p:cNvSpPr>
          <p:nvPr>
            <p:ph idx="4294967295"/>
          </p:nvPr>
        </p:nvSpPr>
        <p:spPr>
          <a:xfrm>
            <a:off x="457200" y="1447471"/>
            <a:ext cx="8229600" cy="4411662"/>
          </a:xfrm>
        </p:spPr>
        <p:txBody>
          <a:bodyPr/>
          <a:lstStyle/>
          <a:p>
            <a:pPr eaLnBrk="1" hangingPunct="1"/>
            <a:r>
              <a:rPr lang="cs-CZ" altLang="cs-CZ" sz="1600" dirty="0"/>
              <a:t>3D grafiku lze dělat také úplně jiným způsobem</a:t>
            </a:r>
          </a:p>
          <a:p>
            <a:pPr eaLnBrk="1" hangingPunct="1"/>
            <a:r>
              <a:rPr lang="cs-CZ" altLang="cs-CZ" sz="1600" dirty="0"/>
              <a:t>Objekty lze poskládat z „kostiček“ – něco jako Minecraft</a:t>
            </a:r>
          </a:p>
          <a:p>
            <a:pPr eaLnBrk="1" hangingPunct="1"/>
            <a:r>
              <a:rPr lang="cs-CZ" altLang="cs-CZ" sz="1600" b="1" dirty="0" err="1"/>
              <a:t>Voxel</a:t>
            </a:r>
            <a:r>
              <a:rPr lang="cs-CZ" altLang="cs-CZ" sz="1600" dirty="0"/>
              <a:t> – objemový element – v podstatě prostorový pixel, který má objem</a:t>
            </a:r>
          </a:p>
          <a:p>
            <a:pPr eaLnBrk="1" hangingPunct="1"/>
            <a:r>
              <a:rPr lang="cs-CZ" altLang="cs-CZ" sz="1600" dirty="0"/>
              <a:t>Tímto způsobem se pracuje například v </a:t>
            </a:r>
            <a:r>
              <a:rPr lang="cs-CZ" altLang="cs-CZ" sz="1600" dirty="0" err="1"/>
              <a:t>lekářské</a:t>
            </a:r>
            <a:r>
              <a:rPr lang="cs-CZ" altLang="cs-CZ" sz="1600" dirty="0"/>
              <a:t> 3D grafice</a:t>
            </a:r>
          </a:p>
          <a:p>
            <a:pPr eaLnBrk="1" hangingPunct="1"/>
            <a:r>
              <a:rPr lang="cs-CZ" altLang="cs-CZ" sz="1600" dirty="0"/>
              <a:t>Magnetická rezonance nebo jiné zobrazovací metody nepoužívají vertexy a polygony, ale </a:t>
            </a:r>
            <a:r>
              <a:rPr lang="cs-CZ" altLang="cs-CZ" sz="1600" dirty="0" err="1"/>
              <a:t>voxely</a:t>
            </a:r>
            <a:endParaRPr lang="cs-CZ" altLang="cs-CZ" sz="1600" dirty="0"/>
          </a:p>
          <a:p>
            <a:pPr eaLnBrk="1" hangingPunct="1"/>
            <a:r>
              <a:rPr lang="cs-CZ" altLang="cs-CZ" sz="1600" dirty="0"/>
              <a:t>Použití </a:t>
            </a:r>
            <a:r>
              <a:rPr lang="cs-CZ" altLang="cs-CZ" sz="1600" dirty="0" err="1"/>
              <a:t>voxelu</a:t>
            </a:r>
            <a:r>
              <a:rPr lang="cs-CZ" altLang="cs-CZ" sz="1600" dirty="0"/>
              <a:t> má smysl tam, kde potřebujeme vidět „dovnitř“</a:t>
            </a:r>
          </a:p>
          <a:p>
            <a:pPr eaLnBrk="1" hangingPunct="1"/>
            <a:r>
              <a:rPr lang="cs-CZ" altLang="cs-CZ" sz="1600" dirty="0" err="1"/>
              <a:t>Voxely</a:t>
            </a:r>
            <a:r>
              <a:rPr lang="cs-CZ" altLang="cs-CZ" sz="1600" dirty="0"/>
              <a:t> mohou mít různé vlastnosti. Nejen barvu, ale například mohou reprezentovat hustotu tkání.</a:t>
            </a:r>
          </a:p>
          <a:p>
            <a:pPr marL="0" indent="0" eaLnBrk="1" hangingPunct="1">
              <a:lnSpc>
                <a:spcPct val="90000"/>
              </a:lnSpc>
              <a:buNone/>
            </a:pPr>
            <a:endParaRPr lang="cs-CZ" altLang="cs-CZ" sz="1400" dirty="0"/>
          </a:p>
          <a:p>
            <a:pPr eaLnBrk="1" hangingPunct="1">
              <a:lnSpc>
                <a:spcPct val="90000"/>
              </a:lnSpc>
              <a:buFont typeface="Wingdings" panose="05000000000000000000" pitchFamily="2" charset="2"/>
              <a:buNone/>
            </a:pPr>
            <a:endParaRPr lang="cs-CZ" altLang="cs-CZ" sz="1400" dirty="0"/>
          </a:p>
          <a:p>
            <a:pPr eaLnBrk="1" hangingPunct="1">
              <a:lnSpc>
                <a:spcPct val="90000"/>
              </a:lnSpc>
            </a:pPr>
            <a:endParaRPr lang="cs-CZ" altLang="cs-CZ" dirty="0"/>
          </a:p>
        </p:txBody>
      </p:sp>
      <p:pic>
        <p:nvPicPr>
          <p:cNvPr id="3" name="Obrázek 2">
            <a:extLst>
              <a:ext uri="{FF2B5EF4-FFF2-40B4-BE49-F238E27FC236}">
                <a16:creationId xmlns:a16="http://schemas.microsoft.com/office/drawing/2014/main" id="{954E9689-989C-4083-BBA4-234572D02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789040"/>
            <a:ext cx="2621382" cy="2811133"/>
          </a:xfrm>
          <a:prstGeom prst="rect">
            <a:avLst/>
          </a:prstGeom>
        </p:spPr>
      </p:pic>
      <p:pic>
        <p:nvPicPr>
          <p:cNvPr id="5" name="Obrázek 4">
            <a:extLst>
              <a:ext uri="{FF2B5EF4-FFF2-40B4-BE49-F238E27FC236}">
                <a16:creationId xmlns:a16="http://schemas.microsoft.com/office/drawing/2014/main" id="{D5009FEF-F6B2-4F16-89C9-61C2605A1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228288"/>
            <a:ext cx="3096344" cy="236448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B72B083-B934-40A4-9A6C-7070DFD6A49A}"/>
              </a:ext>
            </a:extLst>
          </p:cNvPr>
          <p:cNvSpPr>
            <a:spLocks noGrp="1" noChangeArrowheads="1"/>
          </p:cNvSpPr>
          <p:nvPr>
            <p:ph type="title"/>
          </p:nvPr>
        </p:nvSpPr>
        <p:spPr/>
        <p:txBody>
          <a:bodyPr/>
          <a:lstStyle/>
          <a:p>
            <a:pPr eaLnBrk="1" hangingPunct="1"/>
            <a:r>
              <a:rPr lang="cs-CZ" altLang="cs-CZ"/>
              <a:t>3D akcelerátor</a:t>
            </a:r>
          </a:p>
        </p:txBody>
      </p:sp>
      <p:sp>
        <p:nvSpPr>
          <p:cNvPr id="25603" name="Rectangle 3">
            <a:extLst>
              <a:ext uri="{FF2B5EF4-FFF2-40B4-BE49-F238E27FC236}">
                <a16:creationId xmlns:a16="http://schemas.microsoft.com/office/drawing/2014/main" id="{01F5CC0B-270A-4B00-92F4-41ADB7D847EE}"/>
              </a:ext>
            </a:extLst>
          </p:cNvPr>
          <p:cNvSpPr>
            <a:spLocks noGrp="1" noChangeArrowheads="1"/>
          </p:cNvSpPr>
          <p:nvPr>
            <p:ph type="body" idx="1"/>
          </p:nvPr>
        </p:nvSpPr>
        <p:spPr/>
        <p:txBody>
          <a:bodyPr/>
          <a:lstStyle/>
          <a:p>
            <a:pPr eaLnBrk="1" hangingPunct="1">
              <a:lnSpc>
                <a:spcPct val="90000"/>
              </a:lnSpc>
            </a:pPr>
            <a:r>
              <a:rPr lang="cs-CZ" altLang="cs-CZ" sz="2600" dirty="0"/>
              <a:t>Činnost jednoduchých 3D akcelerátoru lze ve zkratce popsat takto</a:t>
            </a:r>
          </a:p>
          <a:p>
            <a:pPr lvl="1" eaLnBrk="1" hangingPunct="1">
              <a:lnSpc>
                <a:spcPct val="90000"/>
              </a:lnSpc>
            </a:pPr>
            <a:r>
              <a:rPr lang="cs-CZ" altLang="cs-CZ" sz="2200" dirty="0"/>
              <a:t>Vypočítají obrazová data snímku jako promítnutí plošných trojúhelníků (polygonů)</a:t>
            </a:r>
          </a:p>
          <a:p>
            <a:pPr lvl="1" eaLnBrk="1" hangingPunct="1">
              <a:lnSpc>
                <a:spcPct val="90000"/>
              </a:lnSpc>
            </a:pPr>
            <a:r>
              <a:rPr lang="cs-CZ" altLang="cs-CZ" sz="2200" dirty="0"/>
              <a:t>Tyto trojúhelníky mohou být vyplněné buď konstantní barvou, barevným přechodem nebo texturou</a:t>
            </a:r>
          </a:p>
          <a:p>
            <a:pPr lvl="1" eaLnBrk="1" hangingPunct="1">
              <a:lnSpc>
                <a:spcPct val="90000"/>
              </a:lnSpc>
            </a:pPr>
            <a:r>
              <a:rPr lang="cs-CZ" altLang="cs-CZ" sz="2200" dirty="0"/>
              <a:t>Scénu je možné nasvítit více zdroji světla</a:t>
            </a:r>
          </a:p>
          <a:p>
            <a:pPr lvl="1" eaLnBrk="1" hangingPunct="1">
              <a:lnSpc>
                <a:spcPct val="90000"/>
              </a:lnSpc>
            </a:pPr>
            <a:endParaRPr lang="cs-CZ" altLang="cs-CZ" sz="2200" dirty="0"/>
          </a:p>
          <a:p>
            <a:pPr lvl="1" eaLnBrk="1" hangingPunct="1">
              <a:lnSpc>
                <a:spcPct val="90000"/>
              </a:lnSpc>
            </a:pPr>
            <a:r>
              <a:rPr lang="cs-CZ" altLang="cs-CZ" sz="2200" dirty="0"/>
              <a:t>Příklad prvních jednoduchých 3D akcelerátorů</a:t>
            </a:r>
          </a:p>
          <a:p>
            <a:pPr lvl="2" eaLnBrk="1" hangingPunct="1">
              <a:lnSpc>
                <a:spcPct val="90000"/>
              </a:lnSpc>
            </a:pPr>
            <a:r>
              <a:rPr lang="cs-CZ" altLang="cs-CZ" sz="2100" b="1" dirty="0"/>
              <a:t>3Dfx Voodoo </a:t>
            </a:r>
            <a:r>
              <a:rPr lang="cs-CZ" altLang="cs-CZ" sz="2100" b="1" dirty="0" err="1"/>
              <a:t>Graphics</a:t>
            </a:r>
            <a:endParaRPr lang="cs-CZ" altLang="cs-CZ" sz="2100" b="1" dirty="0"/>
          </a:p>
          <a:p>
            <a:pPr lvl="2" eaLnBrk="1" hangingPunct="1">
              <a:lnSpc>
                <a:spcPct val="90000"/>
              </a:lnSpc>
            </a:pPr>
            <a:r>
              <a:rPr lang="cs-CZ" altLang="cs-CZ" sz="2100" b="1" dirty="0" err="1"/>
              <a:t>Matrox</a:t>
            </a:r>
            <a:r>
              <a:rPr lang="cs-CZ" altLang="cs-CZ" sz="2100" b="1" dirty="0"/>
              <a:t> </a:t>
            </a:r>
            <a:r>
              <a:rPr lang="cs-CZ" altLang="cs-CZ" sz="2100" b="1" dirty="0" err="1"/>
              <a:t>Mystique</a:t>
            </a:r>
            <a:r>
              <a:rPr lang="cs-CZ" altLang="cs-CZ" sz="2100" dirty="0"/>
              <a:t> </a:t>
            </a:r>
          </a:p>
          <a:p>
            <a:pPr lvl="2" eaLnBrk="1" hangingPunct="1">
              <a:lnSpc>
                <a:spcPct val="90000"/>
              </a:lnSpc>
            </a:pPr>
            <a:r>
              <a:rPr lang="cs-CZ" altLang="cs-CZ" sz="2100" b="1" dirty="0" err="1"/>
              <a:t>nVidia</a:t>
            </a:r>
            <a:r>
              <a:rPr lang="cs-CZ" altLang="cs-CZ" sz="2100" b="1" dirty="0"/>
              <a:t> </a:t>
            </a:r>
            <a:r>
              <a:rPr lang="cs-CZ" altLang="cs-CZ" sz="2100" b="1" dirty="0" err="1"/>
              <a:t>Riva</a:t>
            </a:r>
            <a:r>
              <a:rPr lang="cs-CZ" altLang="cs-CZ" sz="2100" b="1" dirty="0"/>
              <a:t> 128</a:t>
            </a:r>
            <a:r>
              <a:rPr lang="cs-CZ" altLang="cs-CZ" sz="2100" dirty="0"/>
              <a:t> </a:t>
            </a:r>
          </a:p>
          <a:p>
            <a:pPr lvl="2" eaLnBrk="1" hangingPunct="1">
              <a:lnSpc>
                <a:spcPct val="90000"/>
              </a:lnSpc>
            </a:pPr>
            <a:endParaRPr lang="cs-CZ" altLang="cs-CZ" sz="21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990E9C2-DFBF-4D46-8559-C875E26E9763}"/>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2E3CD044-9BA9-484E-A346-B6E13B23770E}"/>
              </a:ext>
            </a:extLst>
          </p:cNvPr>
          <p:cNvSpPr>
            <a:spLocks noGrp="1"/>
          </p:cNvSpPr>
          <p:nvPr>
            <p:ph idx="1"/>
          </p:nvPr>
        </p:nvSpPr>
        <p:spPr/>
        <p:txBody>
          <a:bodyPr/>
          <a:lstStyle/>
          <a:p>
            <a:pPr eaLnBrk="1" hangingPunct="1"/>
            <a:r>
              <a:rPr lang="cs-CZ" altLang="cs-CZ" sz="2000" dirty="0"/>
              <a:t>Pokročilejšími operacemi jsou</a:t>
            </a:r>
          </a:p>
          <a:p>
            <a:pPr lvl="1" eaLnBrk="1" hangingPunct="1"/>
            <a:r>
              <a:rPr lang="cs-CZ" altLang="cs-CZ" sz="2000" b="1" dirty="0"/>
              <a:t>Osvětlení</a:t>
            </a:r>
            <a:r>
              <a:rPr lang="cs-CZ" altLang="cs-CZ" sz="2000" dirty="0"/>
              <a:t> několika zdroji světla z různých směrů</a:t>
            </a:r>
          </a:p>
          <a:p>
            <a:pPr lvl="1" eaLnBrk="1" hangingPunct="1"/>
            <a:r>
              <a:rPr lang="cs-CZ" altLang="cs-CZ" sz="2000" b="1" dirty="0" err="1"/>
              <a:t>Fog</a:t>
            </a:r>
            <a:r>
              <a:rPr lang="cs-CZ" altLang="cs-CZ" sz="2000" b="1" dirty="0"/>
              <a:t> </a:t>
            </a:r>
            <a:r>
              <a:rPr lang="cs-CZ" altLang="cs-CZ" sz="2000" dirty="0"/>
              <a:t>– postupné skrývání objektů v mlze</a:t>
            </a:r>
          </a:p>
          <a:p>
            <a:pPr lvl="1" eaLnBrk="1" hangingPunct="1"/>
            <a:r>
              <a:rPr lang="cs-CZ" altLang="cs-CZ" sz="2000" b="1" dirty="0" err="1"/>
              <a:t>AntiAliasing</a:t>
            </a:r>
            <a:r>
              <a:rPr lang="cs-CZ" altLang="cs-CZ" sz="2000" dirty="0"/>
              <a:t> – odstranění artefaktů textury při zmenšování a naklánění</a:t>
            </a:r>
          </a:p>
          <a:p>
            <a:pPr lvl="1" eaLnBrk="1" hangingPunct="1"/>
            <a:r>
              <a:rPr lang="cs-CZ" altLang="cs-CZ" sz="2000" dirty="0"/>
              <a:t>Výpočty </a:t>
            </a:r>
            <a:r>
              <a:rPr lang="cs-CZ" altLang="cs-CZ" sz="2000" b="1" dirty="0"/>
              <a:t>trajektorií</a:t>
            </a:r>
            <a:r>
              <a:rPr lang="cs-CZ" altLang="cs-CZ" sz="2000" dirty="0"/>
              <a:t> a kolizí – jednotlivým objektům lze přiřadit nejen polohu, ale také směr a rychlost pohybu. Grafická karta si pak sama pro jednotlivé snímky počítá novou polohu pohybujících se objektů. </a:t>
            </a:r>
          </a:p>
          <a:p>
            <a:endParaRPr lang="cs-CZ" dirty="0"/>
          </a:p>
        </p:txBody>
      </p:sp>
    </p:spTree>
    <p:extLst>
      <p:ext uri="{BB962C8B-B14F-4D97-AF65-F5344CB8AC3E}">
        <p14:creationId xmlns:p14="http://schemas.microsoft.com/office/powerpoint/2010/main" val="4086092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adpis 1">
            <a:extLst>
              <a:ext uri="{FF2B5EF4-FFF2-40B4-BE49-F238E27FC236}">
                <a16:creationId xmlns:a16="http://schemas.microsoft.com/office/drawing/2014/main" id="{2AAD4E51-CFFE-487C-87F3-9ED6480E37D4}"/>
              </a:ext>
            </a:extLst>
          </p:cNvPr>
          <p:cNvSpPr>
            <a:spLocks noGrp="1" noChangeArrowheads="1"/>
          </p:cNvSpPr>
          <p:nvPr>
            <p:ph type="title" idx="4294967295"/>
          </p:nvPr>
        </p:nvSpPr>
        <p:spPr/>
        <p:txBody>
          <a:bodyPr anchor="ctr"/>
          <a:lstStyle/>
          <a:p>
            <a:pPr eaLnBrk="1" hangingPunct="1"/>
            <a:r>
              <a:rPr lang="cs-CZ" altLang="cs-CZ"/>
              <a:t>Grafický adapter a základní pojmy</a:t>
            </a:r>
          </a:p>
        </p:txBody>
      </p:sp>
      <p:sp>
        <p:nvSpPr>
          <p:cNvPr id="23555" name="Zástupný symbol pro obsah 2">
            <a:extLst>
              <a:ext uri="{FF2B5EF4-FFF2-40B4-BE49-F238E27FC236}">
                <a16:creationId xmlns:a16="http://schemas.microsoft.com/office/drawing/2014/main" id="{925DBD73-90E6-4436-8A57-62BDCC0475B7}"/>
              </a:ext>
            </a:extLst>
          </p:cNvPr>
          <p:cNvSpPr>
            <a:spLocks noGrp="1" noChangeArrowheads="1"/>
          </p:cNvSpPr>
          <p:nvPr>
            <p:ph idx="4294967295"/>
          </p:nvPr>
        </p:nvSpPr>
        <p:spPr/>
        <p:txBody>
          <a:bodyPr/>
          <a:lstStyle/>
          <a:p>
            <a:pPr eaLnBrk="1" hangingPunct="1"/>
            <a:r>
              <a:rPr lang="cs-CZ" altLang="cs-CZ" sz="2100" b="1" dirty="0"/>
              <a:t>GPU</a:t>
            </a:r>
            <a:r>
              <a:rPr lang="cs-CZ" altLang="cs-CZ" sz="2100" dirty="0"/>
              <a:t> – </a:t>
            </a:r>
            <a:r>
              <a:rPr lang="cs-CZ" altLang="cs-CZ" sz="2100" dirty="0" err="1"/>
              <a:t>Graphics</a:t>
            </a:r>
            <a:r>
              <a:rPr lang="cs-CZ" altLang="cs-CZ" sz="2100" dirty="0"/>
              <a:t> </a:t>
            </a:r>
            <a:r>
              <a:rPr lang="cs-CZ" altLang="cs-CZ" sz="2100" dirty="0" err="1"/>
              <a:t>processing</a:t>
            </a:r>
            <a:r>
              <a:rPr lang="cs-CZ" altLang="cs-CZ" sz="2100" dirty="0"/>
              <a:t> unit – grafický procesor – výpočetní jednotka grafické karty</a:t>
            </a:r>
          </a:p>
          <a:p>
            <a:pPr eaLnBrk="1" hangingPunct="1"/>
            <a:r>
              <a:rPr lang="cs-CZ" altLang="cs-CZ" sz="2100" dirty="0"/>
              <a:t>Moderní grafický adapter je v podstatě samostatnou výpočetní jednotkou, která zpracovává obrazová data a k tomuto zpracování má přizpůsobenou </a:t>
            </a:r>
            <a:r>
              <a:rPr lang="cs-CZ" altLang="cs-CZ" sz="2100" b="1" dirty="0"/>
              <a:t>speciální architekturu</a:t>
            </a:r>
          </a:p>
          <a:p>
            <a:pPr eaLnBrk="1" hangingPunct="1"/>
            <a:r>
              <a:rPr lang="cs-CZ" altLang="cs-CZ" sz="2100" dirty="0"/>
              <a:t>Výpočet obrazových dat grafickým adapterem je mnohonásobně rychlejší, než kdyby ho prováděl klasický univerzální mikroprocesor</a:t>
            </a:r>
          </a:p>
          <a:p>
            <a:pPr eaLnBrk="1" hangingPunct="1"/>
            <a:endParaRPr lang="cs-CZ" altLang="cs-CZ" sz="2100" dirty="0"/>
          </a:p>
          <a:p>
            <a:pPr eaLnBrk="1" hangingPunct="1"/>
            <a:r>
              <a:rPr lang="cs-CZ" altLang="cs-CZ" sz="2100" b="1" dirty="0"/>
              <a:t>ROP</a:t>
            </a:r>
            <a:r>
              <a:rPr lang="cs-CZ" altLang="cs-CZ" sz="2100" dirty="0"/>
              <a:t> – </a:t>
            </a:r>
            <a:r>
              <a:rPr lang="cs-CZ" altLang="cs-CZ" sz="2100" dirty="0" err="1"/>
              <a:t>Render</a:t>
            </a:r>
            <a:r>
              <a:rPr lang="cs-CZ" altLang="cs-CZ" sz="2100" dirty="0"/>
              <a:t> output unit – jednotka odpovědná za generování signálu pro monitor. Zde již neprobíhají žádné výpočty, pouze se grafická data uložená ve </a:t>
            </a:r>
            <a:r>
              <a:rPr lang="cs-CZ" altLang="cs-CZ" sz="2100" dirty="0" err="1"/>
              <a:t>videopaměti</a:t>
            </a:r>
            <a:r>
              <a:rPr lang="cs-CZ" altLang="cs-CZ" sz="2100" dirty="0"/>
              <a:t> převádějí na výstupní elektrický signál pro monitor. Nejstarší grafické karty vlastně fungovaly jen jako ROP.</a:t>
            </a:r>
          </a:p>
          <a:p>
            <a:pPr eaLnBrk="1" hangingPunct="1">
              <a:lnSpc>
                <a:spcPct val="80000"/>
              </a:lnSpc>
            </a:pPr>
            <a:endParaRPr lang="cs-CZ" altLang="cs-CZ" sz="21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EAB6512-7852-445E-944F-572676A20B64}"/>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7FEEF44C-F7BD-4451-8625-428D14775EDF}"/>
              </a:ext>
            </a:extLst>
          </p:cNvPr>
          <p:cNvSpPr>
            <a:spLocks noGrp="1"/>
          </p:cNvSpPr>
          <p:nvPr>
            <p:ph idx="1"/>
          </p:nvPr>
        </p:nvSpPr>
        <p:spPr/>
        <p:txBody>
          <a:bodyPr/>
          <a:lstStyle/>
          <a:p>
            <a:r>
              <a:rPr lang="cs-CZ" sz="2000" dirty="0"/>
              <a:t>Několik dalších důležitých pojmů</a:t>
            </a:r>
          </a:p>
          <a:p>
            <a:endParaRPr lang="cs-CZ" sz="2000" b="1" dirty="0"/>
          </a:p>
          <a:p>
            <a:r>
              <a:rPr lang="cs-CZ" sz="2000" b="1" dirty="0"/>
              <a:t>Z-</a:t>
            </a:r>
            <a:r>
              <a:rPr lang="cs-CZ" sz="2000" b="1" dirty="0" err="1"/>
              <a:t>buffering</a:t>
            </a:r>
            <a:br>
              <a:rPr lang="cs-CZ" sz="2000" dirty="0"/>
            </a:br>
            <a:r>
              <a:rPr lang="cs-CZ" sz="2000" dirty="0"/>
              <a:t>Souřadnice </a:t>
            </a:r>
            <a:r>
              <a:rPr lang="cs-CZ" sz="2000" b="1" dirty="0"/>
              <a:t>z</a:t>
            </a:r>
            <a:r>
              <a:rPr lang="cs-CZ" sz="2000" dirty="0"/>
              <a:t> udává vzdálenost objektu. Na základě toho jsou vykreslovány jen ty nejbližší objekty. Výpočet pouze blízkých objektů výrazně snižuje náročnost a zvýší FPS</a:t>
            </a:r>
          </a:p>
          <a:p>
            <a:r>
              <a:rPr lang="cs-CZ" sz="2000" b="1" dirty="0"/>
              <a:t>Fill </a:t>
            </a:r>
            <a:r>
              <a:rPr lang="cs-CZ" sz="2000" b="1" dirty="0" err="1"/>
              <a:t>rate</a:t>
            </a:r>
            <a:r>
              <a:rPr lang="cs-CZ" sz="2000" b="1" dirty="0"/>
              <a:t> - </a:t>
            </a:r>
            <a:r>
              <a:rPr lang="cs-CZ" sz="2000" dirty="0"/>
              <a:t>určuje, kolik je karta schopna vygenerovat pixelů za sekundu. Udává se v miliónech za sekundu (</a:t>
            </a:r>
            <a:r>
              <a:rPr lang="cs-CZ" sz="2000" dirty="0" err="1"/>
              <a:t>Mpx</a:t>
            </a:r>
            <a:r>
              <a:rPr lang="cs-CZ" sz="2000" dirty="0"/>
              <a:t>/s)</a:t>
            </a:r>
          </a:p>
          <a:p>
            <a:r>
              <a:rPr lang="cs-CZ" sz="2000" b="1" dirty="0"/>
              <a:t>Polygon </a:t>
            </a:r>
            <a:r>
              <a:rPr lang="cs-CZ" sz="2000" b="1" dirty="0" err="1"/>
              <a:t>rate</a:t>
            </a:r>
            <a:r>
              <a:rPr lang="cs-CZ" sz="2000" b="1" dirty="0"/>
              <a:t> </a:t>
            </a:r>
            <a:r>
              <a:rPr lang="cs-CZ" sz="2000" dirty="0"/>
              <a:t>- určuje, kolik je karta schopna propočítat a vykreslit na obrazovku trojúhelníků (polygonů). </a:t>
            </a:r>
          </a:p>
          <a:p>
            <a:endParaRPr lang="cs-CZ" dirty="0"/>
          </a:p>
        </p:txBody>
      </p:sp>
    </p:spTree>
    <p:extLst>
      <p:ext uri="{BB962C8B-B14F-4D97-AF65-F5344CB8AC3E}">
        <p14:creationId xmlns:p14="http://schemas.microsoft.com/office/powerpoint/2010/main" val="3591601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6744B1F-832B-4B33-AF25-C31643E2471B}"/>
              </a:ext>
            </a:extLst>
          </p:cNvPr>
          <p:cNvSpPr>
            <a:spLocks noGrp="1" noChangeArrowheads="1"/>
          </p:cNvSpPr>
          <p:nvPr>
            <p:ph type="title"/>
          </p:nvPr>
        </p:nvSpPr>
        <p:spPr/>
        <p:txBody>
          <a:bodyPr/>
          <a:lstStyle/>
          <a:p>
            <a:pPr eaLnBrk="1" hangingPunct="1"/>
            <a:r>
              <a:rPr lang="cs-CZ" altLang="cs-CZ"/>
              <a:t>3D akcelerátory</a:t>
            </a:r>
          </a:p>
        </p:txBody>
      </p:sp>
      <p:sp>
        <p:nvSpPr>
          <p:cNvPr id="22531" name="Rectangle 3">
            <a:extLst>
              <a:ext uri="{FF2B5EF4-FFF2-40B4-BE49-F238E27FC236}">
                <a16:creationId xmlns:a16="http://schemas.microsoft.com/office/drawing/2014/main" id="{872FDCF7-3F4B-417C-8C37-384610A37EC4}"/>
              </a:ext>
            </a:extLst>
          </p:cNvPr>
          <p:cNvSpPr>
            <a:spLocks noGrp="1" noChangeArrowheads="1"/>
          </p:cNvSpPr>
          <p:nvPr>
            <p:ph type="body" idx="1"/>
          </p:nvPr>
        </p:nvSpPr>
        <p:spPr>
          <a:xfrm>
            <a:off x="457200" y="1628800"/>
            <a:ext cx="8229600" cy="4411662"/>
          </a:xfrm>
        </p:spPr>
        <p:txBody>
          <a:bodyPr/>
          <a:lstStyle/>
          <a:p>
            <a:pPr eaLnBrk="1" hangingPunct="1"/>
            <a:r>
              <a:rPr lang="cs-CZ" altLang="cs-CZ" sz="1500" dirty="0"/>
              <a:t>Všechny funkce, které jsou dnes implementovány v grafických akcelerátorech, je možné vyjádřit či popsat pomocí funkcí dvou nejpoužívanějších rozhraní pro 3D grafiku </a:t>
            </a:r>
          </a:p>
          <a:p>
            <a:pPr lvl="1" eaLnBrk="1" hangingPunct="1"/>
            <a:r>
              <a:rPr lang="cs-CZ" altLang="cs-CZ" sz="1500" b="1" dirty="0" err="1"/>
              <a:t>OpenGL</a:t>
            </a:r>
            <a:r>
              <a:rPr lang="cs-CZ" altLang="cs-CZ" sz="1500" dirty="0"/>
              <a:t> spravuje konsorcium </a:t>
            </a:r>
            <a:r>
              <a:rPr lang="cs-CZ" altLang="cs-CZ" sz="1500" i="1" dirty="0"/>
              <a:t>ARB</a:t>
            </a:r>
            <a:r>
              <a:rPr lang="cs-CZ" altLang="cs-CZ" sz="1500" dirty="0"/>
              <a:t> (</a:t>
            </a:r>
            <a:r>
              <a:rPr lang="cs-CZ" altLang="cs-CZ" sz="1500" i="1" dirty="0" err="1"/>
              <a:t>Architecture</a:t>
            </a:r>
            <a:r>
              <a:rPr lang="cs-CZ" altLang="cs-CZ" sz="1500" i="1" dirty="0"/>
              <a:t> </a:t>
            </a:r>
            <a:r>
              <a:rPr lang="cs-CZ" altLang="cs-CZ" sz="1500" i="1" dirty="0" err="1"/>
              <a:t>Review</a:t>
            </a:r>
            <a:r>
              <a:rPr lang="cs-CZ" altLang="cs-CZ" sz="1500" i="1" dirty="0"/>
              <a:t> </a:t>
            </a:r>
            <a:r>
              <a:rPr lang="cs-CZ" altLang="cs-CZ" sz="1500" i="1" dirty="0" err="1"/>
              <a:t>Board</a:t>
            </a:r>
            <a:r>
              <a:rPr lang="cs-CZ" altLang="cs-CZ" sz="1500" dirty="0"/>
              <a:t>), jehož členy jsou firmy NVIDIA, SGI, Microsoft, AMD </a:t>
            </a:r>
          </a:p>
          <a:p>
            <a:pPr lvl="2" eaLnBrk="1" hangingPunct="1"/>
            <a:r>
              <a:rPr lang="cs-CZ" altLang="cs-CZ" sz="1500" dirty="0"/>
              <a:t>Existuje pro všechny počítačové platformy</a:t>
            </a:r>
          </a:p>
          <a:p>
            <a:pPr lvl="2" eaLnBrk="1" hangingPunct="1"/>
            <a:r>
              <a:rPr lang="cs-CZ" altLang="cs-CZ" sz="1500" dirty="0"/>
              <a:t>Definuje okolo 250 funkcí a procedur pro vykreslování objektů</a:t>
            </a:r>
          </a:p>
          <a:p>
            <a:pPr lvl="2" eaLnBrk="1" hangingPunct="1"/>
            <a:r>
              <a:rPr lang="cs-CZ" altLang="cs-CZ" sz="1500" dirty="0"/>
              <a:t>založeno na architektuře klient-server – program (klient) vydává příkazy, které grafický adaptér (server) vykonává. </a:t>
            </a:r>
          </a:p>
          <a:p>
            <a:pPr lvl="1" eaLnBrk="1" hangingPunct="1"/>
            <a:r>
              <a:rPr lang="cs-CZ" altLang="cs-CZ" sz="1500" b="1" dirty="0"/>
              <a:t>DirectX</a:t>
            </a:r>
            <a:r>
              <a:rPr lang="cs-CZ" altLang="cs-CZ" sz="1500" dirty="0"/>
              <a:t> – vytvořeno firmou Microsoft (jeho součástí jsou i knihovny pro ovládání zvuku)</a:t>
            </a:r>
          </a:p>
          <a:p>
            <a:pPr eaLnBrk="1" hangingPunct="1"/>
            <a:r>
              <a:rPr lang="cs-CZ" altLang="cs-CZ" sz="1500" dirty="0"/>
              <a:t>To je výhodné pro programátory, kteří mohou jednotně vytvářet aplikace funkční na všech grafických akcelerátorech. Programátor nemusí vytvářet několik různých verzí hry nebo virtuální reality – vše popíše jen jednou. </a:t>
            </a:r>
          </a:p>
          <a:p>
            <a:pPr eaLnBrk="1" hangingPunct="1"/>
            <a:r>
              <a:rPr lang="cs-CZ" altLang="cs-CZ" sz="1500" dirty="0"/>
              <a:t>Na každé grafické kartě, pak ale může být 3D obraz vygenerován trochu jinak – v jiném rozlišení a jinak rychle podle výkonu a pro výpočty mohou být použity různé algoritmy a snímky se mohou v detailech lišit, některé efekty nemusí být podporovány vůbec</a:t>
            </a:r>
          </a:p>
          <a:p>
            <a:pPr eaLnBrk="1" hangingPunct="1"/>
            <a:r>
              <a:rPr lang="cs-CZ" altLang="cs-CZ" sz="1500" dirty="0"/>
              <a:t>Pokud není nějaký grafický efekt a výpočet přímo podporován na akcelerátoru, je zvolen jeho pomalejší programový výpočet mikroprocesorem nebo se efekt vůbec nepoužije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E47132A-DDBE-455B-BADA-6E1DA33471FC}"/>
              </a:ext>
            </a:extLst>
          </p:cNvPr>
          <p:cNvSpPr>
            <a:spLocks noGrp="1"/>
          </p:cNvSpPr>
          <p:nvPr>
            <p:ph type="title"/>
          </p:nvPr>
        </p:nvSpPr>
        <p:spPr/>
        <p:txBody>
          <a:bodyPr/>
          <a:lstStyle/>
          <a:p>
            <a:r>
              <a:rPr lang="cs-CZ" dirty="0"/>
              <a:t>3D akcelerátory</a:t>
            </a:r>
          </a:p>
        </p:txBody>
      </p:sp>
      <p:sp>
        <p:nvSpPr>
          <p:cNvPr id="3" name="Zástupný obsah 2">
            <a:extLst>
              <a:ext uri="{FF2B5EF4-FFF2-40B4-BE49-F238E27FC236}">
                <a16:creationId xmlns:a16="http://schemas.microsoft.com/office/drawing/2014/main" id="{B4128A9C-9B2B-4637-9DED-FC255D400AD4}"/>
              </a:ext>
            </a:extLst>
          </p:cNvPr>
          <p:cNvSpPr>
            <a:spLocks noGrp="1"/>
          </p:cNvSpPr>
          <p:nvPr>
            <p:ph idx="1"/>
          </p:nvPr>
        </p:nvSpPr>
        <p:spPr/>
        <p:txBody>
          <a:bodyPr/>
          <a:lstStyle/>
          <a:p>
            <a:r>
              <a:rPr lang="cs-CZ" sz="2000" b="1" dirty="0" err="1"/>
              <a:t>Vulkan</a:t>
            </a:r>
            <a:r>
              <a:rPr lang="cs-CZ" sz="2000" dirty="0"/>
              <a:t> je nový standard (používá se od roku 2016) pro 3D grafiku vyvíjený skupinou </a:t>
            </a:r>
            <a:r>
              <a:rPr lang="cs-CZ" sz="2000" dirty="0" err="1"/>
              <a:t>Khronos</a:t>
            </a:r>
            <a:r>
              <a:rPr lang="cs-CZ" sz="2000" dirty="0"/>
              <a:t> Group jako nástupce </a:t>
            </a:r>
            <a:r>
              <a:rPr lang="cs-CZ" sz="2000" dirty="0" err="1"/>
              <a:t>OpenGL</a:t>
            </a:r>
            <a:r>
              <a:rPr lang="cs-CZ" sz="2000" dirty="0"/>
              <a:t>, se kterým není zpětně kompatibilní</a:t>
            </a:r>
          </a:p>
          <a:p>
            <a:r>
              <a:rPr lang="cs-CZ" sz="2000" dirty="0" err="1"/>
              <a:t>Vulkan</a:t>
            </a:r>
            <a:r>
              <a:rPr lang="cs-CZ" sz="2000" dirty="0"/>
              <a:t> dokáže lépe využít moderní </a:t>
            </a:r>
            <a:r>
              <a:rPr lang="cs-CZ" sz="2000" dirty="0" err="1"/>
              <a:t>vícejádrové</a:t>
            </a:r>
            <a:r>
              <a:rPr lang="cs-CZ" sz="2000" dirty="0"/>
              <a:t> grafické čipy než </a:t>
            </a:r>
            <a:r>
              <a:rPr lang="cs-CZ" sz="2000" dirty="0" err="1"/>
              <a:t>OpenGL</a:t>
            </a:r>
            <a:endParaRPr lang="cs-CZ" sz="2000" dirty="0"/>
          </a:p>
          <a:p>
            <a:r>
              <a:rPr lang="cs-CZ" sz="2000" dirty="0" err="1"/>
              <a:t>OpenGL</a:t>
            </a:r>
            <a:r>
              <a:rPr lang="cs-CZ" sz="2000" dirty="0"/>
              <a:t> zatím nekončí, ale moc nových vlastností už by přibývat nemělo. </a:t>
            </a:r>
          </a:p>
          <a:p>
            <a:r>
              <a:rPr lang="cs-CZ" sz="2000" dirty="0"/>
              <a:t>Hry a aplikace v </a:t>
            </a:r>
            <a:r>
              <a:rPr lang="cs-CZ" sz="2000" dirty="0" err="1"/>
              <a:t>OpenGL</a:t>
            </a:r>
            <a:r>
              <a:rPr lang="cs-CZ" sz="2000" dirty="0"/>
              <a:t> pravděpodobně budou programovány dále, protože s </a:t>
            </a:r>
            <a:r>
              <a:rPr lang="cs-CZ" sz="2000" dirty="0" err="1"/>
              <a:t>Vulkanem</a:t>
            </a:r>
            <a:r>
              <a:rPr lang="cs-CZ" sz="2000" dirty="0"/>
              <a:t> si poradí jen nový hardware. </a:t>
            </a:r>
          </a:p>
          <a:p>
            <a:r>
              <a:rPr lang="cs-CZ" sz="2000" dirty="0"/>
              <a:t>Lze předpokládat, že přechod z </a:t>
            </a:r>
            <a:r>
              <a:rPr lang="cs-CZ" sz="2000" dirty="0" err="1"/>
              <a:t>OpenGL</a:t>
            </a:r>
            <a:r>
              <a:rPr lang="cs-CZ" sz="2000" dirty="0"/>
              <a:t> na </a:t>
            </a:r>
            <a:r>
              <a:rPr lang="cs-CZ" sz="2000" dirty="0" err="1"/>
              <a:t>Vulkan</a:t>
            </a:r>
            <a:r>
              <a:rPr lang="cs-CZ" sz="2000" dirty="0"/>
              <a:t> bude pozvolný. </a:t>
            </a:r>
          </a:p>
          <a:p>
            <a:endParaRPr lang="cs-CZ" dirty="0"/>
          </a:p>
        </p:txBody>
      </p:sp>
    </p:spTree>
    <p:extLst>
      <p:ext uri="{BB962C8B-B14F-4D97-AF65-F5344CB8AC3E}">
        <p14:creationId xmlns:p14="http://schemas.microsoft.com/office/powerpoint/2010/main" val="1986511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65CEE0D-E2A0-4CA7-8609-D9DE8C7C792F}"/>
              </a:ext>
            </a:extLst>
          </p:cNvPr>
          <p:cNvSpPr>
            <a:spLocks noGrp="1" noChangeArrowheads="1"/>
          </p:cNvSpPr>
          <p:nvPr>
            <p:ph type="title"/>
          </p:nvPr>
        </p:nvSpPr>
        <p:spPr/>
        <p:txBody>
          <a:bodyPr/>
          <a:lstStyle/>
          <a:p>
            <a:pPr eaLnBrk="1" hangingPunct="1"/>
            <a:r>
              <a:rPr lang="cs-CZ" altLang="cs-CZ"/>
              <a:t>3D akcelerátor</a:t>
            </a:r>
          </a:p>
        </p:txBody>
      </p:sp>
      <p:sp>
        <p:nvSpPr>
          <p:cNvPr id="26627" name="Rectangle 3">
            <a:extLst>
              <a:ext uri="{FF2B5EF4-FFF2-40B4-BE49-F238E27FC236}">
                <a16:creationId xmlns:a16="http://schemas.microsoft.com/office/drawing/2014/main" id="{9146CB6F-A934-47DE-8698-880393F50E27}"/>
              </a:ext>
            </a:extLst>
          </p:cNvPr>
          <p:cNvSpPr>
            <a:spLocks noGrp="1" noChangeArrowheads="1"/>
          </p:cNvSpPr>
          <p:nvPr>
            <p:ph type="body" idx="1"/>
          </p:nvPr>
        </p:nvSpPr>
        <p:spPr/>
        <p:txBody>
          <a:bodyPr/>
          <a:lstStyle/>
          <a:p>
            <a:pPr eaLnBrk="1" hangingPunct="1">
              <a:lnSpc>
                <a:spcPct val="80000"/>
              </a:lnSpc>
            </a:pPr>
            <a:r>
              <a:rPr lang="cs-CZ" altLang="cs-CZ" sz="2600" dirty="0"/>
              <a:t>Další generace 3D akcelerátoru přidávaly další nové možnosti</a:t>
            </a:r>
          </a:p>
          <a:p>
            <a:pPr lvl="1" eaLnBrk="1" hangingPunct="1">
              <a:lnSpc>
                <a:spcPct val="80000"/>
              </a:lnSpc>
            </a:pPr>
            <a:r>
              <a:rPr lang="cs-CZ" altLang="cs-CZ" sz="2200" b="1" dirty="0"/>
              <a:t>Zvýšení výpočetního výkonu</a:t>
            </a:r>
          </a:p>
          <a:p>
            <a:pPr lvl="1" eaLnBrk="1" hangingPunct="1">
              <a:lnSpc>
                <a:spcPct val="80000"/>
              </a:lnSpc>
            </a:pPr>
            <a:r>
              <a:rPr lang="cs-CZ" altLang="cs-CZ" sz="2200" b="1" dirty="0" err="1"/>
              <a:t>Multitexturování</a:t>
            </a:r>
            <a:r>
              <a:rPr lang="cs-CZ" altLang="cs-CZ" sz="2200" dirty="0"/>
              <a:t> – kombinace více textur na stejné ploše</a:t>
            </a:r>
          </a:p>
          <a:p>
            <a:pPr lvl="1" eaLnBrk="1" hangingPunct="1">
              <a:lnSpc>
                <a:spcPct val="80000"/>
              </a:lnSpc>
            </a:pPr>
            <a:r>
              <a:rPr lang="cs-CZ" altLang="cs-CZ" sz="2200" dirty="0"/>
              <a:t>Zavedení </a:t>
            </a:r>
            <a:r>
              <a:rPr lang="cs-CZ" altLang="cs-CZ" sz="2200" b="1" dirty="0"/>
              <a:t>TMU</a:t>
            </a:r>
            <a:r>
              <a:rPr lang="cs-CZ" altLang="cs-CZ" sz="2200" dirty="0"/>
              <a:t> (jednotka pro uložení textur a výpočet jejich mapování)</a:t>
            </a:r>
          </a:p>
          <a:p>
            <a:pPr lvl="1" eaLnBrk="1" hangingPunct="1">
              <a:lnSpc>
                <a:spcPct val="80000"/>
              </a:lnSpc>
            </a:pPr>
            <a:endParaRPr lang="cs-CZ" altLang="cs-CZ" sz="2200" dirty="0"/>
          </a:p>
          <a:p>
            <a:pPr lvl="1" eaLnBrk="1" hangingPunct="1">
              <a:lnSpc>
                <a:spcPct val="80000"/>
              </a:lnSpc>
            </a:pPr>
            <a:endParaRPr lang="cs-CZ" altLang="cs-CZ" sz="2200" dirty="0"/>
          </a:p>
          <a:p>
            <a:pPr eaLnBrk="1" hangingPunct="1">
              <a:lnSpc>
                <a:spcPct val="80000"/>
              </a:lnSpc>
            </a:pPr>
            <a:r>
              <a:rPr lang="cs-CZ" altLang="cs-CZ" sz="2600" dirty="0"/>
              <a:t>Příklad „druhé generace“ 3D akcelerátorů</a:t>
            </a:r>
          </a:p>
          <a:p>
            <a:pPr lvl="1" eaLnBrk="1" hangingPunct="1">
              <a:lnSpc>
                <a:spcPct val="80000"/>
              </a:lnSpc>
            </a:pPr>
            <a:r>
              <a:rPr lang="cs-CZ" altLang="cs-CZ" sz="2200" dirty="0" err="1"/>
              <a:t>Riva</a:t>
            </a:r>
            <a:r>
              <a:rPr lang="cs-CZ" altLang="cs-CZ" sz="2200" dirty="0"/>
              <a:t> TNT</a:t>
            </a:r>
          </a:p>
          <a:p>
            <a:pPr lvl="1" eaLnBrk="1" hangingPunct="1">
              <a:lnSpc>
                <a:spcPct val="80000"/>
              </a:lnSpc>
            </a:pPr>
            <a:r>
              <a:rPr lang="cs-CZ" altLang="cs-CZ" sz="2200" dirty="0"/>
              <a:t>ATI </a:t>
            </a:r>
            <a:r>
              <a:rPr lang="cs-CZ" altLang="cs-CZ" sz="2200" dirty="0" err="1"/>
              <a:t>Rage</a:t>
            </a:r>
            <a:r>
              <a:rPr lang="cs-CZ" altLang="cs-CZ" sz="2200" dirty="0"/>
              <a:t> 128</a:t>
            </a:r>
          </a:p>
          <a:p>
            <a:pPr lvl="1" eaLnBrk="1" hangingPunct="1">
              <a:lnSpc>
                <a:spcPct val="80000"/>
              </a:lnSpc>
            </a:pPr>
            <a:r>
              <a:rPr lang="cs-CZ" altLang="cs-CZ" sz="2200" dirty="0" err="1"/>
              <a:t>Matrox</a:t>
            </a:r>
            <a:r>
              <a:rPr lang="cs-CZ" altLang="cs-CZ" sz="2200" dirty="0"/>
              <a:t> G400</a:t>
            </a:r>
          </a:p>
        </p:txBody>
      </p:sp>
      <p:pic>
        <p:nvPicPr>
          <p:cNvPr id="3" name="Obrázek 2">
            <a:extLst>
              <a:ext uri="{FF2B5EF4-FFF2-40B4-BE49-F238E27FC236}">
                <a16:creationId xmlns:a16="http://schemas.microsoft.com/office/drawing/2014/main" id="{AF0EC591-B35C-493E-9F02-3E81F8525A1D}"/>
              </a:ext>
            </a:extLst>
          </p:cNvPr>
          <p:cNvPicPr>
            <a:picLocks noChangeAspect="1"/>
          </p:cNvPicPr>
          <p:nvPr/>
        </p:nvPicPr>
        <p:blipFill>
          <a:blip r:embed="rId2"/>
          <a:stretch>
            <a:fillRect/>
          </a:stretch>
        </p:blipFill>
        <p:spPr>
          <a:xfrm>
            <a:off x="4139952" y="5229200"/>
            <a:ext cx="4638675" cy="1371600"/>
          </a:xfrm>
          <a:prstGeom prst="rect">
            <a:avLst/>
          </a:prstGeom>
        </p:spPr>
      </p:pic>
      <p:cxnSp>
        <p:nvCxnSpPr>
          <p:cNvPr id="5" name="Přímá spojnice se šipkou 4">
            <a:extLst>
              <a:ext uri="{FF2B5EF4-FFF2-40B4-BE49-F238E27FC236}">
                <a16:creationId xmlns:a16="http://schemas.microsoft.com/office/drawing/2014/main" id="{4E7D058A-01A6-4B0F-A652-F1CAAA5A716B}"/>
              </a:ext>
            </a:extLst>
          </p:cNvPr>
          <p:cNvCxnSpPr/>
          <p:nvPr/>
        </p:nvCxnSpPr>
        <p:spPr>
          <a:xfrm>
            <a:off x="3131840" y="3068960"/>
            <a:ext cx="2952328" cy="208823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DBBBBAD-6178-434E-8218-DE8814349740}"/>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A274CB0D-F3FC-43B3-AC40-7D4CE71B1ED2}"/>
              </a:ext>
            </a:extLst>
          </p:cNvPr>
          <p:cNvSpPr>
            <a:spLocks noGrp="1"/>
          </p:cNvSpPr>
          <p:nvPr>
            <p:ph idx="1"/>
          </p:nvPr>
        </p:nvSpPr>
        <p:spPr/>
        <p:txBody>
          <a:bodyPr/>
          <a:lstStyle/>
          <a:p>
            <a:r>
              <a:rPr lang="cs-CZ" sz="1800" dirty="0"/>
              <a:t>Příklad</a:t>
            </a:r>
          </a:p>
          <a:p>
            <a:r>
              <a:rPr lang="cs-CZ" sz="1800" dirty="0"/>
              <a:t>Obsah </a:t>
            </a:r>
            <a:r>
              <a:rPr lang="cs-CZ" sz="1800" dirty="0" err="1"/>
              <a:t>videopaměti</a:t>
            </a:r>
            <a:r>
              <a:rPr lang="cs-CZ" sz="1800" dirty="0"/>
              <a:t>:</a:t>
            </a:r>
          </a:p>
          <a:p>
            <a:r>
              <a:rPr lang="cs-CZ" sz="1800" dirty="0"/>
              <a:t>41h F0h 42h 90h 43h C2h …….</a:t>
            </a:r>
            <a:endParaRPr lang="cs-CZ" sz="1400" dirty="0"/>
          </a:p>
          <a:p>
            <a:endParaRPr lang="cs-CZ" sz="1400" dirty="0"/>
          </a:p>
          <a:p>
            <a:pPr marL="0" indent="0">
              <a:buNone/>
            </a:pPr>
            <a:r>
              <a:rPr lang="cs-CZ" sz="1800" dirty="0"/>
              <a:t>	01000001 11110000 01000010 10010000 01000011 </a:t>
            </a:r>
            <a:r>
              <a:rPr lang="cs-CZ" sz="1800" b="1" dirty="0">
                <a:solidFill>
                  <a:srgbClr val="FFFF00"/>
                </a:solidFill>
              </a:rPr>
              <a:t>1100</a:t>
            </a:r>
            <a:r>
              <a:rPr lang="cs-CZ" sz="1800" b="1" dirty="0">
                <a:solidFill>
                  <a:srgbClr val="FF0000"/>
                </a:solidFill>
              </a:rPr>
              <a:t>001</a:t>
            </a:r>
            <a:r>
              <a:rPr lang="cs-CZ" sz="1800" dirty="0"/>
              <a:t>0</a:t>
            </a:r>
          </a:p>
          <a:p>
            <a:endParaRPr lang="cs-CZ" dirty="0"/>
          </a:p>
          <a:p>
            <a:r>
              <a:rPr lang="cs-CZ" sz="1800" dirty="0"/>
              <a:t>Obsah obrazovky</a:t>
            </a:r>
          </a:p>
          <a:p>
            <a:pPr marL="0" indent="0">
              <a:buNone/>
            </a:pPr>
            <a:r>
              <a:rPr lang="cs-CZ" dirty="0"/>
              <a:t>    </a:t>
            </a:r>
          </a:p>
          <a:p>
            <a:pPr marL="0" indent="0">
              <a:buNone/>
            </a:pPr>
            <a:endParaRPr lang="cs-CZ" dirty="0">
              <a:solidFill>
                <a:srgbClr val="FFFF00"/>
              </a:solidFill>
            </a:endParaRPr>
          </a:p>
        </p:txBody>
      </p:sp>
      <p:sp>
        <p:nvSpPr>
          <p:cNvPr id="4" name="TextovéPole 3">
            <a:extLst>
              <a:ext uri="{FF2B5EF4-FFF2-40B4-BE49-F238E27FC236}">
                <a16:creationId xmlns:a16="http://schemas.microsoft.com/office/drawing/2014/main" id="{EEDE7D32-5986-4EA3-85D7-6C3B2139F243}"/>
              </a:ext>
            </a:extLst>
          </p:cNvPr>
          <p:cNvSpPr txBox="1"/>
          <p:nvPr/>
        </p:nvSpPr>
        <p:spPr>
          <a:xfrm>
            <a:off x="899592" y="4365104"/>
            <a:ext cx="1728192" cy="954107"/>
          </a:xfrm>
          <a:prstGeom prst="rect">
            <a:avLst/>
          </a:prstGeom>
          <a:solidFill>
            <a:schemeClr val="tx1"/>
          </a:solidFill>
        </p:spPr>
        <p:txBody>
          <a:bodyPr wrap="square" rtlCol="0">
            <a:spAutoFit/>
          </a:bodyPr>
          <a:lstStyle/>
          <a:p>
            <a:r>
              <a:rPr lang="cs-CZ" sz="2000" dirty="0">
                <a:solidFill>
                  <a:schemeClr val="bg1"/>
                </a:solidFill>
              </a:rPr>
              <a:t>A</a:t>
            </a:r>
            <a:r>
              <a:rPr lang="cs-CZ" sz="2000" dirty="0">
                <a:solidFill>
                  <a:srgbClr val="00B050"/>
                </a:solidFill>
              </a:rPr>
              <a:t>B</a:t>
            </a:r>
            <a:endParaRPr lang="cs-CZ" sz="2000" dirty="0">
              <a:solidFill>
                <a:srgbClr val="FFFF00"/>
              </a:solidFill>
            </a:endParaRPr>
          </a:p>
          <a:p>
            <a:endParaRPr lang="cs-CZ" dirty="0">
              <a:solidFill>
                <a:srgbClr val="FFFF00"/>
              </a:solidFill>
            </a:endParaRPr>
          </a:p>
          <a:p>
            <a:endParaRPr lang="cs-CZ" dirty="0">
              <a:solidFill>
                <a:srgbClr val="FFFF00"/>
              </a:solidFill>
            </a:endParaRPr>
          </a:p>
        </p:txBody>
      </p:sp>
      <p:sp>
        <p:nvSpPr>
          <p:cNvPr id="5" name="TextovéPole 4">
            <a:extLst>
              <a:ext uri="{FF2B5EF4-FFF2-40B4-BE49-F238E27FC236}">
                <a16:creationId xmlns:a16="http://schemas.microsoft.com/office/drawing/2014/main" id="{201CBCDC-B1DD-4070-8828-B848096FC41D}"/>
              </a:ext>
            </a:extLst>
          </p:cNvPr>
          <p:cNvSpPr txBox="1"/>
          <p:nvPr/>
        </p:nvSpPr>
        <p:spPr>
          <a:xfrm>
            <a:off x="1331640" y="4365104"/>
            <a:ext cx="360040" cy="369332"/>
          </a:xfrm>
          <a:prstGeom prst="rect">
            <a:avLst/>
          </a:prstGeom>
          <a:solidFill>
            <a:srgbClr val="FF0000"/>
          </a:solidFill>
        </p:spPr>
        <p:txBody>
          <a:bodyPr wrap="square" rtlCol="0">
            <a:spAutoFit/>
          </a:bodyPr>
          <a:lstStyle/>
          <a:p>
            <a:r>
              <a:rPr lang="cs-CZ" dirty="0">
                <a:solidFill>
                  <a:srgbClr val="FFFF00"/>
                </a:solidFill>
              </a:rPr>
              <a:t>C</a:t>
            </a:r>
          </a:p>
        </p:txBody>
      </p:sp>
      <p:sp>
        <p:nvSpPr>
          <p:cNvPr id="6" name="TextovéPole 5">
            <a:extLst>
              <a:ext uri="{FF2B5EF4-FFF2-40B4-BE49-F238E27FC236}">
                <a16:creationId xmlns:a16="http://schemas.microsoft.com/office/drawing/2014/main" id="{D62606A5-78F8-405A-AE19-F1B2FD27D06B}"/>
              </a:ext>
            </a:extLst>
          </p:cNvPr>
          <p:cNvSpPr txBox="1"/>
          <p:nvPr/>
        </p:nvSpPr>
        <p:spPr>
          <a:xfrm>
            <a:off x="4932040" y="2132856"/>
            <a:ext cx="1656184" cy="369332"/>
          </a:xfrm>
          <a:prstGeom prst="rect">
            <a:avLst/>
          </a:prstGeom>
          <a:noFill/>
        </p:spPr>
        <p:txBody>
          <a:bodyPr wrap="square" rtlCol="0">
            <a:spAutoFit/>
          </a:bodyPr>
          <a:lstStyle/>
          <a:p>
            <a:r>
              <a:rPr lang="cs-CZ" dirty="0"/>
              <a:t>Kódy barev</a:t>
            </a:r>
          </a:p>
        </p:txBody>
      </p:sp>
      <p:cxnSp>
        <p:nvCxnSpPr>
          <p:cNvPr id="8" name="Přímá spojnice se šipkou 7">
            <a:extLst>
              <a:ext uri="{FF2B5EF4-FFF2-40B4-BE49-F238E27FC236}">
                <a16:creationId xmlns:a16="http://schemas.microsoft.com/office/drawing/2014/main" id="{0808A7AF-5D4B-470E-AF14-AF8FD840E8A8}"/>
              </a:ext>
            </a:extLst>
          </p:cNvPr>
          <p:cNvCxnSpPr>
            <a:cxnSpLocks/>
          </p:cNvCxnSpPr>
          <p:nvPr/>
        </p:nvCxnSpPr>
        <p:spPr>
          <a:xfrm flipH="1">
            <a:off x="3203848" y="2502188"/>
            <a:ext cx="1872208"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2B0D4B03-73A7-4C33-81F2-2B59D9EF34D9}"/>
              </a:ext>
            </a:extLst>
          </p:cNvPr>
          <p:cNvCxnSpPr>
            <a:cxnSpLocks/>
          </p:cNvCxnSpPr>
          <p:nvPr/>
        </p:nvCxnSpPr>
        <p:spPr>
          <a:xfrm flipH="1">
            <a:off x="5076056" y="2502188"/>
            <a:ext cx="72008"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Přímá spojnice se šipkou 12">
            <a:extLst>
              <a:ext uri="{FF2B5EF4-FFF2-40B4-BE49-F238E27FC236}">
                <a16:creationId xmlns:a16="http://schemas.microsoft.com/office/drawing/2014/main" id="{22CEBC0A-F02C-4740-8C10-4CE2180C501C}"/>
              </a:ext>
            </a:extLst>
          </p:cNvPr>
          <p:cNvCxnSpPr>
            <a:cxnSpLocks/>
          </p:cNvCxnSpPr>
          <p:nvPr/>
        </p:nvCxnSpPr>
        <p:spPr>
          <a:xfrm>
            <a:off x="5220072" y="2502188"/>
            <a:ext cx="2016224" cy="494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2CCC0E8D-B109-485E-9972-D340EF836DF6}"/>
              </a:ext>
            </a:extLst>
          </p:cNvPr>
          <p:cNvCxnSpPr>
            <a:cxnSpLocks/>
          </p:cNvCxnSpPr>
          <p:nvPr/>
        </p:nvCxnSpPr>
        <p:spPr>
          <a:xfrm flipH="1">
            <a:off x="1115616" y="3284007"/>
            <a:ext cx="1800200" cy="108109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Přímá spojnice se šipkou 18">
            <a:extLst>
              <a:ext uri="{FF2B5EF4-FFF2-40B4-BE49-F238E27FC236}">
                <a16:creationId xmlns:a16="http://schemas.microsoft.com/office/drawing/2014/main" id="{E5D3DD3A-19CA-4D7C-BB40-83C227847404}"/>
              </a:ext>
            </a:extLst>
          </p:cNvPr>
          <p:cNvCxnSpPr>
            <a:cxnSpLocks/>
          </p:cNvCxnSpPr>
          <p:nvPr/>
        </p:nvCxnSpPr>
        <p:spPr>
          <a:xfrm flipH="1">
            <a:off x="1259633" y="3284007"/>
            <a:ext cx="3528391" cy="108109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Přímá spojnice se šipkou 20">
            <a:extLst>
              <a:ext uri="{FF2B5EF4-FFF2-40B4-BE49-F238E27FC236}">
                <a16:creationId xmlns:a16="http://schemas.microsoft.com/office/drawing/2014/main" id="{F2BECC8F-CEC0-4CBC-A7AF-34ABF68F3B12}"/>
              </a:ext>
            </a:extLst>
          </p:cNvPr>
          <p:cNvCxnSpPr>
            <a:cxnSpLocks/>
            <a:endCxn id="5" idx="0"/>
          </p:cNvCxnSpPr>
          <p:nvPr/>
        </p:nvCxnSpPr>
        <p:spPr>
          <a:xfrm flipH="1">
            <a:off x="1511660" y="3284007"/>
            <a:ext cx="5580620" cy="1081097"/>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ovéPole 22">
            <a:extLst>
              <a:ext uri="{FF2B5EF4-FFF2-40B4-BE49-F238E27FC236}">
                <a16:creationId xmlns:a16="http://schemas.microsoft.com/office/drawing/2014/main" id="{74BCDCF1-6D27-4FD0-9D3B-400F20D35B27}"/>
              </a:ext>
            </a:extLst>
          </p:cNvPr>
          <p:cNvSpPr txBox="1"/>
          <p:nvPr/>
        </p:nvSpPr>
        <p:spPr>
          <a:xfrm>
            <a:off x="6417205" y="3700460"/>
            <a:ext cx="2790310" cy="923330"/>
          </a:xfrm>
          <a:prstGeom prst="rect">
            <a:avLst/>
          </a:prstGeom>
          <a:noFill/>
        </p:spPr>
        <p:txBody>
          <a:bodyPr wrap="square" rtlCol="0">
            <a:spAutoFit/>
          </a:bodyPr>
          <a:lstStyle/>
          <a:p>
            <a:r>
              <a:rPr lang="cs-CZ" dirty="0"/>
              <a:t>4 bity – barva znaku</a:t>
            </a:r>
          </a:p>
          <a:p>
            <a:r>
              <a:rPr lang="cs-CZ" dirty="0"/>
              <a:t>3 bity – barva pozadí</a:t>
            </a:r>
          </a:p>
          <a:p>
            <a:r>
              <a:rPr lang="cs-CZ" dirty="0"/>
              <a:t>1 bit blikání</a:t>
            </a:r>
          </a:p>
        </p:txBody>
      </p:sp>
    </p:spTree>
    <p:extLst>
      <p:ext uri="{BB962C8B-B14F-4D97-AF65-F5344CB8AC3E}">
        <p14:creationId xmlns:p14="http://schemas.microsoft.com/office/powerpoint/2010/main" val="15713926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FF75EF9-1F8B-42F0-9C8A-427EEC5C05FA}"/>
              </a:ext>
            </a:extLst>
          </p:cNvPr>
          <p:cNvSpPr>
            <a:spLocks noGrp="1" noChangeArrowheads="1"/>
          </p:cNvSpPr>
          <p:nvPr>
            <p:ph type="title"/>
          </p:nvPr>
        </p:nvSpPr>
        <p:spPr/>
        <p:txBody>
          <a:bodyPr/>
          <a:lstStyle/>
          <a:p>
            <a:pPr eaLnBrk="1" hangingPunct="1"/>
            <a:r>
              <a:rPr lang="cs-CZ" altLang="cs-CZ"/>
              <a:t>3D akcelerátor</a:t>
            </a:r>
          </a:p>
        </p:txBody>
      </p:sp>
      <p:sp>
        <p:nvSpPr>
          <p:cNvPr id="27651" name="Rectangle 3">
            <a:extLst>
              <a:ext uri="{FF2B5EF4-FFF2-40B4-BE49-F238E27FC236}">
                <a16:creationId xmlns:a16="http://schemas.microsoft.com/office/drawing/2014/main" id="{A571C100-EE0E-4D9E-8090-B25CA5A67902}"/>
              </a:ext>
            </a:extLst>
          </p:cNvPr>
          <p:cNvSpPr>
            <a:spLocks noGrp="1" noChangeArrowheads="1"/>
          </p:cNvSpPr>
          <p:nvPr>
            <p:ph type="body" idx="1"/>
          </p:nvPr>
        </p:nvSpPr>
        <p:spPr/>
        <p:txBody>
          <a:bodyPr/>
          <a:lstStyle/>
          <a:p>
            <a:pPr eaLnBrk="1" hangingPunct="1"/>
            <a:r>
              <a:rPr lang="cs-CZ" altLang="cs-CZ" sz="1600" dirty="0"/>
              <a:t>Další generace akcelerátoru přicházejí se stále složitějšími algoritmy a obrazovými efekty</a:t>
            </a:r>
          </a:p>
          <a:p>
            <a:pPr lvl="1" eaLnBrk="1" hangingPunct="1"/>
            <a:r>
              <a:rPr lang="cs-CZ" altLang="cs-CZ" sz="1600" b="1" dirty="0"/>
              <a:t>paralelizaci </a:t>
            </a:r>
            <a:r>
              <a:rPr lang="cs-CZ" altLang="cs-CZ" sz="1600" dirty="0"/>
              <a:t>co největšího množství algoritmů </a:t>
            </a:r>
            <a:endParaRPr lang="cs-CZ" altLang="cs-CZ" sz="1600" b="1" dirty="0"/>
          </a:p>
          <a:p>
            <a:pPr lvl="1" eaLnBrk="1" hangingPunct="1"/>
            <a:r>
              <a:rPr lang="cs-CZ" altLang="cs-CZ" sz="1600" b="1" dirty="0" err="1"/>
              <a:t>fog</a:t>
            </a:r>
            <a:r>
              <a:rPr lang="cs-CZ" altLang="cs-CZ" sz="1600" dirty="0"/>
              <a:t> </a:t>
            </a:r>
            <a:r>
              <a:rPr lang="en-US" altLang="cs-CZ" sz="1600" dirty="0"/>
              <a:t>– </a:t>
            </a:r>
            <a:r>
              <a:rPr lang="en-US" altLang="cs-CZ" sz="1600" dirty="0" err="1"/>
              <a:t>skr</a:t>
            </a:r>
            <a:r>
              <a:rPr lang="cs-CZ" altLang="cs-CZ" sz="1600" dirty="0" err="1"/>
              <a:t>ývání</a:t>
            </a:r>
            <a:r>
              <a:rPr lang="cs-CZ" altLang="cs-CZ" sz="1600" dirty="0"/>
              <a:t> objektů v mlze</a:t>
            </a:r>
          </a:p>
          <a:p>
            <a:pPr lvl="1" eaLnBrk="1" hangingPunct="1"/>
            <a:r>
              <a:rPr lang="cs-CZ" altLang="cs-CZ" sz="1600" b="1" dirty="0"/>
              <a:t>Per pixel </a:t>
            </a:r>
            <a:r>
              <a:rPr lang="cs-CZ" altLang="cs-CZ" sz="1600" b="1" dirty="0" err="1"/>
              <a:t>lighting</a:t>
            </a:r>
            <a:r>
              <a:rPr lang="cs-CZ" altLang="cs-CZ" sz="1600" dirty="0"/>
              <a:t> – výpočet osvětlení každého jednotlivého pixelu</a:t>
            </a:r>
          </a:p>
          <a:p>
            <a:pPr lvl="1" eaLnBrk="1" hangingPunct="1"/>
            <a:r>
              <a:rPr lang="cs-CZ" altLang="cs-CZ" sz="1600" b="1" dirty="0" err="1"/>
              <a:t>shadow</a:t>
            </a:r>
            <a:r>
              <a:rPr lang="cs-CZ" altLang="cs-CZ" sz="1600" b="1" dirty="0"/>
              <a:t> </a:t>
            </a:r>
            <a:r>
              <a:rPr lang="cs-CZ" altLang="cs-CZ" sz="1600" b="1" dirty="0" err="1"/>
              <a:t>mapping</a:t>
            </a:r>
            <a:r>
              <a:rPr lang="cs-CZ" altLang="cs-CZ" sz="1600" dirty="0"/>
              <a:t>  - výpočet vržených stínů</a:t>
            </a:r>
          </a:p>
          <a:p>
            <a:pPr lvl="1" eaLnBrk="1" hangingPunct="1"/>
            <a:r>
              <a:rPr lang="cs-CZ" altLang="cs-CZ" sz="1600" b="1" dirty="0" err="1"/>
              <a:t>accumulation</a:t>
            </a:r>
            <a:r>
              <a:rPr lang="cs-CZ" altLang="cs-CZ" sz="1600" b="1" dirty="0"/>
              <a:t> buffer</a:t>
            </a:r>
            <a:r>
              <a:rPr lang="cs-CZ" altLang="cs-CZ" sz="1600" dirty="0"/>
              <a:t> – výpočet „</a:t>
            </a:r>
            <a:r>
              <a:rPr lang="cs-CZ" altLang="cs-CZ" sz="1600" dirty="0" err="1"/>
              <a:t>mezisnímků</a:t>
            </a:r>
            <a:r>
              <a:rPr lang="cs-CZ" altLang="cs-CZ" sz="1600" dirty="0"/>
              <a:t>“ pro podporu efektů </a:t>
            </a:r>
            <a:r>
              <a:rPr lang="cs-CZ" altLang="cs-CZ" sz="1600" b="1" dirty="0" err="1"/>
              <a:t>Motion</a:t>
            </a:r>
            <a:r>
              <a:rPr lang="cs-CZ" altLang="cs-CZ" sz="1600" b="1" dirty="0"/>
              <a:t> </a:t>
            </a:r>
            <a:r>
              <a:rPr lang="cs-CZ" altLang="cs-CZ" sz="1600" b="1" dirty="0" err="1"/>
              <a:t>Blur</a:t>
            </a:r>
            <a:r>
              <a:rPr lang="cs-CZ" altLang="cs-CZ" sz="1600" b="1" dirty="0"/>
              <a:t> </a:t>
            </a:r>
            <a:r>
              <a:rPr lang="cs-CZ" altLang="cs-CZ" sz="1600" dirty="0"/>
              <a:t>(pohybující se předměty jsou rozmazané ve směru pohybu) a </a:t>
            </a:r>
            <a:r>
              <a:rPr lang="cs-CZ" altLang="cs-CZ" sz="1600" b="1" dirty="0" err="1"/>
              <a:t>Depth</a:t>
            </a:r>
            <a:r>
              <a:rPr lang="cs-CZ" altLang="cs-CZ" sz="1600" b="1" dirty="0"/>
              <a:t> o </a:t>
            </a:r>
            <a:r>
              <a:rPr lang="cs-CZ" altLang="cs-CZ" sz="1600" b="1" dirty="0" err="1"/>
              <a:t>field</a:t>
            </a:r>
            <a:r>
              <a:rPr lang="cs-CZ" altLang="cs-CZ" sz="1600" b="1" dirty="0"/>
              <a:t> </a:t>
            </a:r>
            <a:r>
              <a:rPr lang="cs-CZ" altLang="cs-CZ" sz="1600" dirty="0"/>
              <a:t>(popředí nebo pozadí, na které není zaostřen pohled, je rozmazané)</a:t>
            </a:r>
            <a:endParaRPr lang="cs-CZ" altLang="cs-CZ" sz="1600" b="1" dirty="0"/>
          </a:p>
          <a:p>
            <a:pPr lvl="1" eaLnBrk="1" hangingPunct="1"/>
            <a:r>
              <a:rPr lang="cs-CZ" altLang="cs-CZ" sz="1600" b="1" dirty="0"/>
              <a:t>environment </a:t>
            </a:r>
            <a:r>
              <a:rPr lang="cs-CZ" altLang="cs-CZ" sz="1600" b="1" dirty="0" err="1"/>
              <a:t>mapping</a:t>
            </a:r>
            <a:r>
              <a:rPr lang="cs-CZ" altLang="cs-CZ" sz="1600" dirty="0"/>
              <a:t> – výpočet vzhledu reflexivního povrchu (např. na lesklé kapotě auta se zrcadlí okolní prostředí)</a:t>
            </a:r>
          </a:p>
          <a:p>
            <a:pPr lvl="1" eaLnBrk="1" hangingPunct="1"/>
            <a:r>
              <a:rPr lang="cs-CZ" altLang="cs-CZ" sz="1600" b="1" dirty="0"/>
              <a:t>display list</a:t>
            </a:r>
            <a:r>
              <a:rPr lang="cs-CZ" altLang="cs-CZ" sz="1600" dirty="0"/>
              <a:t> – zavedení „podprogramů“, které se vykreslují opakující se části scény, ale při opakovaném volání je není třeba znovu celé provést a vypočítat.</a:t>
            </a:r>
          </a:p>
          <a:p>
            <a:pPr lvl="1" eaLnBrk="1" hangingPunct="1"/>
            <a:r>
              <a:rPr lang="cs-CZ" altLang="cs-CZ" sz="1600" dirty="0"/>
              <a:t>Podpora </a:t>
            </a:r>
            <a:r>
              <a:rPr lang="cs-CZ" altLang="cs-CZ" sz="1600" b="1" dirty="0"/>
              <a:t>komprimace a dekomprimace textur</a:t>
            </a:r>
            <a:r>
              <a:rPr lang="cs-CZ" altLang="cs-CZ" sz="1600" dirty="0"/>
              <a:t> v reálném čase. Umožňuje za cenu ušetřit až 75 % kapacity </a:t>
            </a:r>
            <a:r>
              <a:rPr lang="cs-CZ" altLang="cs-CZ" sz="1600" dirty="0" err="1"/>
              <a:t>texturovací</a:t>
            </a:r>
            <a:r>
              <a:rPr lang="cs-CZ" altLang="cs-CZ" sz="1600" dirty="0"/>
              <a:t> paměti (za cenu drobné ztráty kvality textury) </a:t>
            </a:r>
          </a:p>
          <a:p>
            <a:pPr lvl="1" eaLnBrk="1" hangingPunct="1"/>
            <a:r>
              <a:rPr lang="cs-CZ" altLang="cs-CZ" sz="1600" dirty="0"/>
              <a:t>Dva nové funkční bloky</a:t>
            </a:r>
            <a:r>
              <a:rPr lang="cs-CZ" altLang="cs-CZ" sz="1600" b="1" dirty="0"/>
              <a:t> T&amp;L</a:t>
            </a:r>
            <a:r>
              <a:rPr lang="cs-CZ" altLang="cs-CZ" sz="1600" dirty="0"/>
              <a:t> (</a:t>
            </a:r>
            <a:r>
              <a:rPr lang="cs-CZ" altLang="cs-CZ" sz="1600" b="1" dirty="0" err="1"/>
              <a:t>transform</a:t>
            </a:r>
            <a:r>
              <a:rPr lang="cs-CZ" altLang="cs-CZ" sz="1600" b="1" dirty="0"/>
              <a:t> and </a:t>
            </a:r>
            <a:r>
              <a:rPr lang="cs-CZ" altLang="cs-CZ" sz="1600" b="1" dirty="0" err="1"/>
              <a:t>lighting</a:t>
            </a:r>
            <a:r>
              <a:rPr lang="cs-CZ" altLang="cs-CZ" sz="1600" dirty="0"/>
              <a:t>)</a:t>
            </a:r>
          </a:p>
          <a:p>
            <a:pPr lvl="1" eaLnBrk="1" hangingPunct="1">
              <a:lnSpc>
                <a:spcPct val="80000"/>
              </a:lnSpc>
            </a:pPr>
            <a:endParaRPr lang="cs-CZ" altLang="cs-CZ" sz="17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Nadpis 1">
            <a:extLst>
              <a:ext uri="{FF2B5EF4-FFF2-40B4-BE49-F238E27FC236}">
                <a16:creationId xmlns:a16="http://schemas.microsoft.com/office/drawing/2014/main" id="{6CD6C9B9-A11B-43C1-A156-2B039F398F44}"/>
              </a:ext>
            </a:extLst>
          </p:cNvPr>
          <p:cNvSpPr>
            <a:spLocks noGrp="1" noChangeArrowheads="1"/>
          </p:cNvSpPr>
          <p:nvPr>
            <p:ph type="title"/>
          </p:nvPr>
        </p:nvSpPr>
        <p:spPr/>
        <p:txBody>
          <a:bodyPr/>
          <a:lstStyle/>
          <a:p>
            <a:pPr eaLnBrk="1" hangingPunct="1"/>
            <a:r>
              <a:rPr lang="cs-CZ" altLang="cs-CZ"/>
              <a:t>3D akcelerace</a:t>
            </a:r>
          </a:p>
        </p:txBody>
      </p:sp>
      <p:sp>
        <p:nvSpPr>
          <p:cNvPr id="28675" name="Zástupný obsah 2">
            <a:extLst>
              <a:ext uri="{FF2B5EF4-FFF2-40B4-BE49-F238E27FC236}">
                <a16:creationId xmlns:a16="http://schemas.microsoft.com/office/drawing/2014/main" id="{62D7A351-8FA7-499D-B9D3-34A62BD39B02}"/>
              </a:ext>
            </a:extLst>
          </p:cNvPr>
          <p:cNvSpPr>
            <a:spLocks noGrp="1" noChangeArrowheads="1"/>
          </p:cNvSpPr>
          <p:nvPr>
            <p:ph idx="1"/>
          </p:nvPr>
        </p:nvSpPr>
        <p:spPr/>
        <p:txBody>
          <a:bodyPr/>
          <a:lstStyle/>
          <a:p>
            <a:pPr eaLnBrk="1" hangingPunct="1"/>
            <a:r>
              <a:rPr lang="cs-CZ" altLang="cs-CZ" dirty="0"/>
              <a:t>ukázka efektu </a:t>
            </a:r>
            <a:r>
              <a:rPr lang="cs-CZ" altLang="cs-CZ" dirty="0" err="1"/>
              <a:t>motion</a:t>
            </a:r>
            <a:r>
              <a:rPr lang="cs-CZ" altLang="cs-CZ" dirty="0"/>
              <a:t> </a:t>
            </a:r>
            <a:r>
              <a:rPr lang="cs-CZ" altLang="cs-CZ" dirty="0" err="1"/>
              <a:t>blur</a:t>
            </a:r>
            <a:endParaRPr lang="cs-CZ" altLang="cs-CZ" dirty="0"/>
          </a:p>
          <a:p>
            <a:pPr eaLnBrk="1" hangingPunct="1"/>
            <a:r>
              <a:rPr lang="cs-CZ" altLang="cs-CZ" dirty="0">
                <a:hlinkClick r:id="rId2"/>
              </a:rPr>
              <a:t>https://www.youtube.com/watch?v=6zhTNYY8ehM</a:t>
            </a:r>
            <a:endParaRPr lang="cs-CZ" altLang="cs-CZ" dirty="0"/>
          </a:p>
          <a:p>
            <a:pPr eaLnBrk="1" hangingPunct="1"/>
            <a:endParaRPr lang="cs-CZ" altLang="cs-CZ" dirty="0"/>
          </a:p>
          <a:p>
            <a:pPr eaLnBrk="1" hangingPunct="1"/>
            <a:r>
              <a:rPr lang="cs-CZ" altLang="cs-CZ" dirty="0"/>
              <a:t>Pokud jsou pohybující se objekty rozmazané, působí jejich pohyb plynulejším dojmem i při nižší snímkové frekvenci</a:t>
            </a:r>
          </a:p>
          <a:p>
            <a:pPr eaLnBrk="1" hangingPunct="1"/>
            <a:endParaRPr lang="cs-CZ" altLang="cs-CZ"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D7EFB6E-8DC6-42E6-A627-65122C38A56B}"/>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F0F3B013-A2B8-44ED-8D98-D1C587C78948}"/>
              </a:ext>
            </a:extLst>
          </p:cNvPr>
          <p:cNvSpPr>
            <a:spLocks noGrp="1"/>
          </p:cNvSpPr>
          <p:nvPr>
            <p:ph idx="1"/>
          </p:nvPr>
        </p:nvSpPr>
        <p:spPr/>
        <p:txBody>
          <a:bodyPr/>
          <a:lstStyle/>
          <a:p>
            <a:r>
              <a:rPr lang="cs-CZ" sz="1800" dirty="0"/>
              <a:t>Ukázka „</a:t>
            </a:r>
            <a:r>
              <a:rPr lang="cs-CZ" sz="1800" dirty="0" err="1"/>
              <a:t>depth</a:t>
            </a:r>
            <a:r>
              <a:rPr lang="cs-CZ" sz="1800" dirty="0"/>
              <a:t> </a:t>
            </a:r>
            <a:r>
              <a:rPr lang="cs-CZ" sz="1800" dirty="0" err="1"/>
              <a:t>of</a:t>
            </a:r>
            <a:r>
              <a:rPr lang="cs-CZ" sz="1800" dirty="0"/>
              <a:t> </a:t>
            </a:r>
            <a:r>
              <a:rPr lang="cs-CZ" sz="1800" dirty="0" err="1"/>
              <a:t>field</a:t>
            </a:r>
            <a:r>
              <a:rPr lang="cs-CZ" sz="1800" dirty="0"/>
              <a:t>“ efektu – snížená hloubka ostrosti. Ostré jsou pouze objekty v popředí</a:t>
            </a:r>
          </a:p>
        </p:txBody>
      </p:sp>
      <p:pic>
        <p:nvPicPr>
          <p:cNvPr id="5" name="Obrázek 4">
            <a:extLst>
              <a:ext uri="{FF2B5EF4-FFF2-40B4-BE49-F238E27FC236}">
                <a16:creationId xmlns:a16="http://schemas.microsoft.com/office/drawing/2014/main" id="{ADE935CD-C986-4BCB-AAF6-077F84B3F623}"/>
              </a:ext>
            </a:extLst>
          </p:cNvPr>
          <p:cNvPicPr>
            <a:picLocks noChangeAspect="1"/>
          </p:cNvPicPr>
          <p:nvPr/>
        </p:nvPicPr>
        <p:blipFill>
          <a:blip r:embed="rId2"/>
          <a:stretch>
            <a:fillRect/>
          </a:stretch>
        </p:blipFill>
        <p:spPr>
          <a:xfrm>
            <a:off x="755576" y="2309878"/>
            <a:ext cx="7773246" cy="4425884"/>
          </a:xfrm>
          <a:prstGeom prst="rect">
            <a:avLst/>
          </a:prstGeom>
        </p:spPr>
      </p:pic>
    </p:spTree>
    <p:extLst>
      <p:ext uri="{BB962C8B-B14F-4D97-AF65-F5344CB8AC3E}">
        <p14:creationId xmlns:p14="http://schemas.microsoft.com/office/powerpoint/2010/main" val="2973895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78FE8DB-BF92-40E1-AB9C-EA12D64ABAF0}"/>
              </a:ext>
            </a:extLst>
          </p:cNvPr>
          <p:cNvSpPr>
            <a:spLocks noGrp="1" noChangeArrowheads="1"/>
          </p:cNvSpPr>
          <p:nvPr>
            <p:ph type="title"/>
          </p:nvPr>
        </p:nvSpPr>
        <p:spPr/>
        <p:txBody>
          <a:bodyPr/>
          <a:lstStyle/>
          <a:p>
            <a:pPr eaLnBrk="1" hangingPunct="1"/>
            <a:r>
              <a:rPr lang="cs-CZ" altLang="cs-CZ"/>
              <a:t>Blok transform</a:t>
            </a:r>
          </a:p>
        </p:txBody>
      </p:sp>
      <p:sp>
        <p:nvSpPr>
          <p:cNvPr id="29699" name="Rectangle 3">
            <a:extLst>
              <a:ext uri="{FF2B5EF4-FFF2-40B4-BE49-F238E27FC236}">
                <a16:creationId xmlns:a16="http://schemas.microsoft.com/office/drawing/2014/main" id="{9F2514F7-2802-4C27-B396-F0339B2763D3}"/>
              </a:ext>
            </a:extLst>
          </p:cNvPr>
          <p:cNvSpPr>
            <a:spLocks noGrp="1" noChangeArrowheads="1"/>
          </p:cNvSpPr>
          <p:nvPr>
            <p:ph type="body" idx="1"/>
          </p:nvPr>
        </p:nvSpPr>
        <p:spPr/>
        <p:txBody>
          <a:bodyPr/>
          <a:lstStyle/>
          <a:p>
            <a:pPr eaLnBrk="1" hangingPunct="1">
              <a:lnSpc>
                <a:spcPct val="80000"/>
              </a:lnSpc>
            </a:pPr>
            <a:endParaRPr lang="cs-CZ" altLang="cs-CZ" sz="1500" dirty="0"/>
          </a:p>
          <a:p>
            <a:pPr eaLnBrk="1" hangingPunct="1"/>
            <a:r>
              <a:rPr lang="cs-CZ" altLang="cs-CZ" sz="1500" dirty="0"/>
              <a:t>V bloku </a:t>
            </a:r>
            <a:r>
              <a:rPr lang="cs-CZ" altLang="cs-CZ" sz="1500" b="1" dirty="0" err="1"/>
              <a:t>Transform</a:t>
            </a:r>
            <a:r>
              <a:rPr lang="cs-CZ" altLang="cs-CZ" sz="1500" dirty="0"/>
              <a:t> jsou prováděny transformace vertexů a hran a odstranění (</a:t>
            </a:r>
            <a:r>
              <a:rPr lang="cs-CZ" altLang="cs-CZ" sz="1500" b="1" dirty="0" err="1"/>
              <a:t>culling</a:t>
            </a:r>
            <a:r>
              <a:rPr lang="cs-CZ" altLang="cs-CZ" sz="1500" dirty="0"/>
              <a:t> a </a:t>
            </a:r>
            <a:r>
              <a:rPr lang="cs-CZ" altLang="cs-CZ" sz="1500" b="1" dirty="0" err="1"/>
              <a:t>clipping</a:t>
            </a:r>
            <a:r>
              <a:rPr lang="cs-CZ" altLang="cs-CZ" sz="1500" dirty="0"/>
              <a:t>) neviditelných nebo odvrácených polygonů před jejich vykreslením</a:t>
            </a:r>
          </a:p>
          <a:p>
            <a:pPr eaLnBrk="1" hangingPunct="1"/>
            <a:r>
              <a:rPr lang="cs-CZ" altLang="cs-CZ" sz="1500" dirty="0"/>
              <a:t>Nejdříve je třeba transformovat polygony ze systému světových souřadnic (</a:t>
            </a:r>
            <a:r>
              <a:rPr lang="cs-CZ" altLang="cs-CZ" sz="1500" b="1" dirty="0" err="1"/>
              <a:t>world</a:t>
            </a:r>
            <a:r>
              <a:rPr lang="cs-CZ" altLang="cs-CZ" sz="1500" b="1" dirty="0"/>
              <a:t> </a:t>
            </a:r>
            <a:r>
              <a:rPr lang="cs-CZ" altLang="cs-CZ" sz="1500" b="1" dirty="0" err="1"/>
              <a:t>coordinates</a:t>
            </a:r>
            <a:r>
              <a:rPr lang="cs-CZ" altLang="cs-CZ" sz="1500" dirty="0"/>
              <a:t>) do souřadnic pozorovatele – tato transformace se nazývá pohledová transformace (</a:t>
            </a:r>
            <a:r>
              <a:rPr lang="cs-CZ" altLang="cs-CZ" sz="1500" b="1" dirty="0" err="1"/>
              <a:t>view</a:t>
            </a:r>
            <a:r>
              <a:rPr lang="cs-CZ" altLang="cs-CZ" sz="1500" b="1" dirty="0"/>
              <a:t> </a:t>
            </a:r>
            <a:r>
              <a:rPr lang="cs-CZ" altLang="cs-CZ" sz="1500" b="1" dirty="0" err="1"/>
              <a:t>transformation</a:t>
            </a:r>
            <a:r>
              <a:rPr lang="cs-CZ" altLang="cs-CZ" sz="1500" dirty="0"/>
              <a:t>)  </a:t>
            </a:r>
          </a:p>
          <a:p>
            <a:pPr eaLnBrk="1" hangingPunct="1"/>
            <a:r>
              <a:rPr lang="cs-CZ" altLang="cs-CZ" sz="1500" dirty="0"/>
              <a:t>Dále se provádí transformace ze souřadnic pozorovatele do 2D souřadnic na obrazovce (</a:t>
            </a:r>
            <a:r>
              <a:rPr lang="cs-CZ" altLang="cs-CZ" sz="1500" b="1" dirty="0" err="1"/>
              <a:t>screen</a:t>
            </a:r>
            <a:r>
              <a:rPr lang="cs-CZ" altLang="cs-CZ" sz="1500" b="1" dirty="0"/>
              <a:t> </a:t>
            </a:r>
            <a:r>
              <a:rPr lang="cs-CZ" altLang="cs-CZ" sz="1500" b="1" dirty="0" err="1"/>
              <a:t>coordinates</a:t>
            </a:r>
            <a:r>
              <a:rPr lang="cs-CZ" altLang="cs-CZ" sz="1500" dirty="0"/>
              <a:t>) - této transformaci se říká projekce nebo promítání (</a:t>
            </a:r>
            <a:r>
              <a:rPr lang="cs-CZ" altLang="cs-CZ" sz="1500" b="1" dirty="0" err="1"/>
              <a:t>projection</a:t>
            </a:r>
            <a:r>
              <a:rPr lang="cs-CZ" altLang="cs-CZ" sz="1500" dirty="0"/>
              <a:t>). </a:t>
            </a:r>
          </a:p>
          <a:p>
            <a:pPr eaLnBrk="1" hangingPunct="1"/>
            <a:r>
              <a:rPr lang="cs-CZ" altLang="cs-CZ" sz="1500" dirty="0"/>
              <a:t>Všechny popsané transformace lze převést na poměrně jednoduše realizovatelné operace násobení dvojice matic </a:t>
            </a:r>
          </a:p>
          <a:p>
            <a:pPr eaLnBrk="1" hangingPunct="1"/>
            <a:r>
              <a:rPr lang="cs-CZ" altLang="cs-CZ" sz="1500" dirty="0"/>
              <a:t>Prováděné operace jsou poměrně jednoduše realizovatelné a dají se velmi dobře provádět proudově (</a:t>
            </a:r>
            <a:r>
              <a:rPr lang="cs-CZ" altLang="cs-CZ" sz="1500" dirty="0" err="1"/>
              <a:t>pipelining</a:t>
            </a:r>
            <a:r>
              <a:rPr lang="cs-CZ" altLang="cs-CZ" sz="1500" dirty="0"/>
              <a:t>) a paralelně s větším objemem nezávislých dat</a:t>
            </a:r>
          </a:p>
          <a:p>
            <a:pPr eaLnBrk="1" hangingPunct="1"/>
            <a:r>
              <a:rPr lang="cs-CZ" altLang="cs-CZ" sz="1500" dirty="0"/>
              <a:t>Výpočty neobsahují </a:t>
            </a:r>
            <a:r>
              <a:rPr lang="cs-CZ" altLang="cs-CZ" sz="1500" b="1" dirty="0"/>
              <a:t>žádné větvení</a:t>
            </a:r>
            <a:r>
              <a:rPr lang="cs-CZ" altLang="cs-CZ" sz="1500" dirty="0"/>
              <a:t> (žádné podmíněné skoky)</a:t>
            </a:r>
          </a:p>
          <a:p>
            <a:pPr eaLnBrk="1" hangingPunct="1"/>
            <a:r>
              <a:rPr lang="cs-CZ" altLang="cs-CZ" sz="1500" dirty="0"/>
              <a:t>Tyto transformace je možné provádět také přímo pomocí hlavního procesoru počítače s využitím specializovaných instrukcí MMX, 3D </a:t>
            </a:r>
            <a:r>
              <a:rPr lang="cs-CZ" altLang="cs-CZ" sz="1500" dirty="0" err="1"/>
              <a:t>Now</a:t>
            </a:r>
            <a:r>
              <a:rPr lang="cs-CZ" altLang="cs-CZ" sz="1500" dirty="0"/>
              <a:t>! a SSE, ale vzhledem k velkému množství vrcholů u běžných 3D scén by se jednalo o značné zatížení </a:t>
            </a:r>
          </a:p>
          <a:p>
            <a:pPr eaLnBrk="1" hangingPunct="1"/>
            <a:r>
              <a:rPr lang="cs-CZ" altLang="cs-CZ" sz="1500" dirty="0"/>
              <a:t>Proto se většina výpočtů, kde se neřeší složité rozhodování a neprovádějí cykly, realizuje přímo na grafickém akcelerátoru. </a:t>
            </a:r>
          </a:p>
          <a:p>
            <a:pPr eaLnBrk="1" hangingPunct="1">
              <a:lnSpc>
                <a:spcPct val="80000"/>
              </a:lnSpc>
            </a:pPr>
            <a:endParaRPr lang="cs-CZ" altLang="cs-CZ" sz="15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154A419-A1C0-4374-875C-DB9FF089E3C3}"/>
              </a:ext>
            </a:extLst>
          </p:cNvPr>
          <p:cNvSpPr>
            <a:spLocks noGrp="1" noChangeArrowheads="1"/>
          </p:cNvSpPr>
          <p:nvPr>
            <p:ph type="title"/>
          </p:nvPr>
        </p:nvSpPr>
        <p:spPr/>
        <p:txBody>
          <a:bodyPr/>
          <a:lstStyle/>
          <a:p>
            <a:pPr eaLnBrk="1" hangingPunct="1"/>
            <a:r>
              <a:rPr lang="cs-CZ" altLang="cs-CZ"/>
              <a:t>Blok lighting</a:t>
            </a:r>
          </a:p>
        </p:txBody>
      </p:sp>
      <p:sp>
        <p:nvSpPr>
          <p:cNvPr id="30723" name="Rectangle 3">
            <a:extLst>
              <a:ext uri="{FF2B5EF4-FFF2-40B4-BE49-F238E27FC236}">
                <a16:creationId xmlns:a16="http://schemas.microsoft.com/office/drawing/2014/main" id="{3BF7B067-79F7-4A7F-B2C8-B31CA5EBDF80}"/>
              </a:ext>
            </a:extLst>
          </p:cNvPr>
          <p:cNvSpPr>
            <a:spLocks noGrp="1" noChangeArrowheads="1"/>
          </p:cNvSpPr>
          <p:nvPr>
            <p:ph type="body" idx="1"/>
          </p:nvPr>
        </p:nvSpPr>
        <p:spPr/>
        <p:txBody>
          <a:bodyPr/>
          <a:lstStyle/>
          <a:p>
            <a:pPr eaLnBrk="1" hangingPunct="1"/>
            <a:r>
              <a:rPr lang="cs-CZ" altLang="cs-CZ" sz="1800" dirty="0"/>
              <a:t>Funkční blok provádějící výpočet osvětlení jednotlivých polygonů</a:t>
            </a:r>
          </a:p>
          <a:p>
            <a:pPr eaLnBrk="1" hangingPunct="1"/>
            <a:r>
              <a:rPr lang="cs-CZ" altLang="cs-CZ" sz="1800" dirty="0"/>
              <a:t>Výpočty se podle požadované kvality zobrazení provádějí buď pro každý vrchol (</a:t>
            </a:r>
            <a:r>
              <a:rPr lang="cs-CZ" altLang="cs-CZ" sz="1800" b="1" dirty="0"/>
              <a:t>Per-Vertex </a:t>
            </a:r>
            <a:r>
              <a:rPr lang="cs-CZ" altLang="cs-CZ" sz="1800" b="1" dirty="0" err="1"/>
              <a:t>Lighting</a:t>
            </a:r>
            <a:r>
              <a:rPr lang="cs-CZ" altLang="cs-CZ" sz="1800" dirty="0"/>
              <a:t>) polygonu, nebo pro každý vykreslovaný pixel (</a:t>
            </a:r>
            <a:r>
              <a:rPr lang="cs-CZ" altLang="cs-CZ" sz="1800" b="1" dirty="0"/>
              <a:t>Per-Pixel </a:t>
            </a:r>
            <a:r>
              <a:rPr lang="cs-CZ" altLang="cs-CZ" sz="1800" b="1" dirty="0" err="1"/>
              <a:t>Lighting</a:t>
            </a:r>
            <a:r>
              <a:rPr lang="cs-CZ" altLang="cs-CZ" sz="1800" dirty="0"/>
              <a:t>)</a:t>
            </a:r>
          </a:p>
          <a:p>
            <a:pPr eaLnBrk="1" hangingPunct="1"/>
            <a:r>
              <a:rPr lang="cs-CZ" altLang="cs-CZ" sz="1800" dirty="0"/>
              <a:t>Základní </a:t>
            </a:r>
            <a:r>
              <a:rPr lang="cs-CZ" altLang="cs-CZ" sz="1800" b="1" dirty="0"/>
              <a:t>vlastnosti světelných zdrojů</a:t>
            </a:r>
            <a:r>
              <a:rPr lang="cs-CZ" altLang="cs-CZ" sz="1800" dirty="0"/>
              <a:t>: </a:t>
            </a:r>
          </a:p>
          <a:p>
            <a:pPr lvl="1" eaLnBrk="1" hangingPunct="1"/>
            <a:r>
              <a:rPr lang="cs-CZ" altLang="cs-CZ" sz="1800" dirty="0"/>
              <a:t>pozice v prostoru</a:t>
            </a:r>
          </a:p>
          <a:p>
            <a:pPr lvl="1" eaLnBrk="1" hangingPunct="1"/>
            <a:r>
              <a:rPr lang="cs-CZ" altLang="cs-CZ" sz="1800" dirty="0"/>
              <a:t>orientace světelného kuželu(pouze u směrového a reflektorového světla)</a:t>
            </a:r>
          </a:p>
          <a:p>
            <a:pPr lvl="1" eaLnBrk="1" hangingPunct="1"/>
            <a:r>
              <a:rPr lang="cs-CZ" altLang="cs-CZ" sz="1800" dirty="0"/>
              <a:t>koeficienty ambientní, difúzní a odrazové složky světla</a:t>
            </a:r>
          </a:p>
          <a:p>
            <a:pPr eaLnBrk="1" hangingPunct="1"/>
            <a:r>
              <a:rPr lang="cs-CZ" altLang="cs-CZ" sz="1800" dirty="0"/>
              <a:t>Základní </a:t>
            </a:r>
            <a:r>
              <a:rPr lang="cs-CZ" altLang="cs-CZ" sz="1800" b="1" dirty="0"/>
              <a:t>vlastnosti povrchu</a:t>
            </a:r>
            <a:r>
              <a:rPr lang="cs-CZ" altLang="cs-CZ" sz="1800" dirty="0"/>
              <a:t> (materiálů, textury) jsou popsány koeficienty ambientní, difúzní a odrazové složky </a:t>
            </a:r>
          </a:p>
          <a:p>
            <a:pPr eaLnBrk="1" hangingPunct="1"/>
            <a:r>
              <a:rPr lang="cs-CZ" altLang="cs-CZ" sz="1800" dirty="0"/>
              <a:t>Výpočet osvětlení  je založen na </a:t>
            </a:r>
            <a:r>
              <a:rPr lang="cs-CZ" altLang="cs-CZ" sz="1800" b="1" dirty="0"/>
              <a:t>skalárním součinů vektorů</a:t>
            </a:r>
            <a:r>
              <a:rPr lang="cs-CZ" altLang="cs-CZ" sz="1800" dirty="0"/>
              <a:t> (vektor směřující ke světelnému zdroji s normálovým vektorem a vektor ideálně odraženého světelného paprsku s vektorem orientovaným směrem k pozorovateli) </a:t>
            </a:r>
          </a:p>
          <a:p>
            <a:pPr eaLnBrk="1" hangingPunct="1">
              <a:lnSpc>
                <a:spcPct val="80000"/>
              </a:lnSpc>
            </a:pPr>
            <a:endParaRPr lang="cs-CZ" altLang="cs-CZ" sz="21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A0D4859-FC95-4C17-891A-E1A3066ECC83}"/>
              </a:ext>
            </a:extLst>
          </p:cNvPr>
          <p:cNvSpPr>
            <a:spLocks noGrp="1"/>
          </p:cNvSpPr>
          <p:nvPr>
            <p:ph type="title"/>
          </p:nvPr>
        </p:nvSpPr>
        <p:spPr/>
        <p:txBody>
          <a:bodyPr/>
          <a:lstStyle/>
          <a:p>
            <a:r>
              <a:rPr lang="cs-CZ" dirty="0"/>
              <a:t>3D akcelerace</a:t>
            </a:r>
          </a:p>
        </p:txBody>
      </p:sp>
      <p:sp>
        <p:nvSpPr>
          <p:cNvPr id="3" name="Zástupný obsah 2">
            <a:extLst>
              <a:ext uri="{FF2B5EF4-FFF2-40B4-BE49-F238E27FC236}">
                <a16:creationId xmlns:a16="http://schemas.microsoft.com/office/drawing/2014/main" id="{2DD08890-FA82-494A-B9A6-101BF00B6CAA}"/>
              </a:ext>
            </a:extLst>
          </p:cNvPr>
          <p:cNvSpPr>
            <a:spLocks noGrp="1"/>
          </p:cNvSpPr>
          <p:nvPr>
            <p:ph idx="1"/>
          </p:nvPr>
        </p:nvSpPr>
        <p:spPr/>
        <p:txBody>
          <a:bodyPr/>
          <a:lstStyle/>
          <a:p>
            <a:r>
              <a:rPr lang="cs-CZ" sz="1600" dirty="0"/>
              <a:t>Dalším stupněm vývoje grafických karet s 3D akcelerací jsou </a:t>
            </a:r>
            <a:r>
              <a:rPr lang="cs-CZ" sz="1600" b="1" dirty="0"/>
              <a:t>programovatelné akcelerátory</a:t>
            </a:r>
          </a:p>
          <a:p>
            <a:r>
              <a:rPr lang="cs-CZ" sz="1600" dirty="0"/>
              <a:t>První generace programovatelných grafických procesorů obsahovala operace pro úpravu vykreslovaných pixelů načítaných z textury</a:t>
            </a:r>
          </a:p>
          <a:p>
            <a:r>
              <a:rPr lang="cs-CZ" sz="1600" dirty="0"/>
              <a:t>čipy </a:t>
            </a:r>
            <a:r>
              <a:rPr lang="cs-CZ" sz="1600" b="1" dirty="0" err="1"/>
              <a:t>nVidia</a:t>
            </a:r>
            <a:r>
              <a:rPr lang="cs-CZ" sz="1600" b="1" dirty="0"/>
              <a:t> </a:t>
            </a:r>
            <a:r>
              <a:rPr lang="cs-CZ" sz="1600" b="1" dirty="0" err="1"/>
              <a:t>GeForce</a:t>
            </a:r>
            <a:r>
              <a:rPr lang="cs-CZ" sz="1600" b="1" dirty="0"/>
              <a:t> 1</a:t>
            </a:r>
            <a:r>
              <a:rPr lang="cs-CZ" sz="1600" dirty="0"/>
              <a:t> a </a:t>
            </a:r>
            <a:r>
              <a:rPr lang="cs-CZ" sz="1600" b="1" dirty="0" err="1"/>
              <a:t>nVidia</a:t>
            </a:r>
            <a:r>
              <a:rPr lang="cs-CZ" sz="1600" b="1" dirty="0"/>
              <a:t> </a:t>
            </a:r>
            <a:r>
              <a:rPr lang="cs-CZ" sz="1600" b="1" dirty="0" err="1"/>
              <a:t>GeForce</a:t>
            </a:r>
            <a:r>
              <a:rPr lang="cs-CZ" sz="1600" b="1" dirty="0"/>
              <a:t> 2</a:t>
            </a:r>
            <a:r>
              <a:rPr lang="cs-CZ" sz="1600" dirty="0"/>
              <a:t> obsahovaly takzvané </a:t>
            </a:r>
            <a:r>
              <a:rPr lang="cs-CZ" sz="1600" b="1" dirty="0" err="1"/>
              <a:t>register-combiners</a:t>
            </a:r>
            <a:r>
              <a:rPr lang="cs-CZ" sz="1600" dirty="0"/>
              <a:t>, pomocí nichž bylo možné naprogramovat jednoduché rastrové operace </a:t>
            </a:r>
          </a:p>
          <a:p>
            <a:endParaRPr lang="cs-CZ" sz="1600" dirty="0"/>
          </a:p>
          <a:p>
            <a:r>
              <a:rPr lang="cs-CZ" sz="1600" dirty="0"/>
              <a:t>Funkce moderního grafického akcelerátoru, který je programovatelný, je možné rozdělit na dvě části. </a:t>
            </a:r>
          </a:p>
          <a:p>
            <a:pPr lvl="1"/>
            <a:r>
              <a:rPr lang="cs-CZ" sz="1600" dirty="0"/>
              <a:t>jednotka, která se zabývá transformací geometrických (vektorových) souřadnic.</a:t>
            </a:r>
          </a:p>
          <a:p>
            <a:pPr lvl="1"/>
            <a:r>
              <a:rPr lang="cs-CZ" sz="1600" dirty="0"/>
              <a:t>jednotka provádějící </a:t>
            </a:r>
            <a:r>
              <a:rPr lang="cs-CZ" sz="1600" dirty="0" err="1"/>
              <a:t>rasterizaci</a:t>
            </a:r>
            <a:r>
              <a:rPr lang="cs-CZ" sz="1600" dirty="0"/>
              <a:t> – převod na snímek složený z pixelů</a:t>
            </a:r>
          </a:p>
          <a:p>
            <a:endParaRPr lang="cs-CZ" sz="1600" dirty="0"/>
          </a:p>
          <a:p>
            <a:r>
              <a:rPr lang="cs-CZ" sz="1600" dirty="0"/>
              <a:t>Možnosti vektorových i rastrových bloků grafických karet byly postupně rozšířeny k plné programovatelnosti pomocí programů, které lze do jejího konkrétního grafického procesoru nahrávat </a:t>
            </a:r>
          </a:p>
          <a:p>
            <a:endParaRPr lang="cs-CZ" sz="1600" dirty="0"/>
          </a:p>
        </p:txBody>
      </p:sp>
    </p:spTree>
    <p:extLst>
      <p:ext uri="{BB962C8B-B14F-4D97-AF65-F5344CB8AC3E}">
        <p14:creationId xmlns:p14="http://schemas.microsoft.com/office/powerpoint/2010/main" val="78376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D461444-C21F-49B0-94A0-81980F87CE32}"/>
              </a:ext>
            </a:extLst>
          </p:cNvPr>
          <p:cNvSpPr>
            <a:spLocks noGrp="1" noChangeArrowheads="1"/>
          </p:cNvSpPr>
          <p:nvPr>
            <p:ph type="title"/>
          </p:nvPr>
        </p:nvSpPr>
        <p:spPr/>
        <p:txBody>
          <a:bodyPr/>
          <a:lstStyle/>
          <a:p>
            <a:pPr eaLnBrk="1" hangingPunct="1"/>
            <a:r>
              <a:rPr lang="cs-CZ" altLang="cs-CZ"/>
              <a:t>Programovatelné akcelerátory</a:t>
            </a:r>
          </a:p>
        </p:txBody>
      </p:sp>
      <p:sp>
        <p:nvSpPr>
          <p:cNvPr id="31747" name="Rectangle 3">
            <a:extLst>
              <a:ext uri="{FF2B5EF4-FFF2-40B4-BE49-F238E27FC236}">
                <a16:creationId xmlns:a16="http://schemas.microsoft.com/office/drawing/2014/main" id="{5050579F-886E-47CF-9C04-D0A0CA9798D9}"/>
              </a:ext>
            </a:extLst>
          </p:cNvPr>
          <p:cNvSpPr>
            <a:spLocks noGrp="1" noChangeArrowheads="1"/>
          </p:cNvSpPr>
          <p:nvPr>
            <p:ph type="body" idx="1"/>
          </p:nvPr>
        </p:nvSpPr>
        <p:spPr/>
        <p:txBody>
          <a:bodyPr/>
          <a:lstStyle/>
          <a:p>
            <a:pPr eaLnBrk="1" hangingPunct="1">
              <a:lnSpc>
                <a:spcPct val="80000"/>
              </a:lnSpc>
            </a:pPr>
            <a:r>
              <a:rPr lang="cs-CZ" altLang="cs-CZ" sz="1700" dirty="0"/>
              <a:t>Všechny dříve popsané typy grafických akcelerátorů mají jednu společnou vlastnost: ke komunikaci s nimi sloužila určitá programátorská rozhraní (</a:t>
            </a:r>
            <a:r>
              <a:rPr lang="cs-CZ" altLang="cs-CZ" sz="1700" b="1" dirty="0"/>
              <a:t>API</a:t>
            </a:r>
            <a:r>
              <a:rPr lang="cs-CZ" altLang="cs-CZ" sz="1700" dirty="0"/>
              <a:t>) poskytující neměnnou sadu funkcí, které lze využívat</a:t>
            </a:r>
          </a:p>
          <a:p>
            <a:pPr eaLnBrk="1" hangingPunct="1">
              <a:lnSpc>
                <a:spcPct val="80000"/>
              </a:lnSpc>
            </a:pPr>
            <a:r>
              <a:rPr lang="cs-CZ" altLang="cs-CZ" sz="1700" dirty="0"/>
              <a:t>Nebylo však možné funkčnost grafických akcelerátorů libovolně programově měnit nebo rozšiřovat jejich schopnosti (přidávat nové vykreslovací funkce, které si popíšete vlastním programem)</a:t>
            </a:r>
          </a:p>
          <a:p>
            <a:pPr eaLnBrk="1" hangingPunct="1">
              <a:lnSpc>
                <a:spcPct val="80000"/>
              </a:lnSpc>
            </a:pPr>
            <a:r>
              <a:rPr lang="cs-CZ" altLang="cs-CZ" sz="1700" dirty="0"/>
              <a:t>Moderní grafické karty již obsahují programovatelné jednotky, do nichž lze zadat vlastní programy</a:t>
            </a:r>
          </a:p>
          <a:p>
            <a:pPr eaLnBrk="1" hangingPunct="1">
              <a:lnSpc>
                <a:spcPct val="80000"/>
              </a:lnSpc>
            </a:pPr>
            <a:r>
              <a:rPr lang="cs-CZ" altLang="cs-CZ" sz="1700" dirty="0"/>
              <a:t>Podle typu zpracovávaných dat je možné rozlišit dvě programovatelné jednotky grafických karet</a:t>
            </a:r>
          </a:p>
          <a:p>
            <a:pPr lvl="1" eaLnBrk="1" hangingPunct="1">
              <a:lnSpc>
                <a:spcPct val="80000"/>
              </a:lnSpc>
            </a:pPr>
            <a:r>
              <a:rPr lang="cs-CZ" altLang="cs-CZ" sz="1500" b="1" dirty="0"/>
              <a:t>vertex </a:t>
            </a:r>
            <a:r>
              <a:rPr lang="cs-CZ" altLang="cs-CZ" sz="1500" b="1" dirty="0" err="1"/>
              <a:t>shader</a:t>
            </a:r>
            <a:r>
              <a:rPr lang="cs-CZ" altLang="cs-CZ" sz="1500" b="1" dirty="0"/>
              <a:t> - </a:t>
            </a:r>
            <a:r>
              <a:rPr lang="cs-CZ" altLang="cs-CZ" sz="1500" dirty="0" err="1"/>
              <a:t>vertexový</a:t>
            </a:r>
            <a:r>
              <a:rPr lang="cs-CZ" altLang="cs-CZ" sz="1500" dirty="0"/>
              <a:t> procesor, se zabývá transformací geometrických (vektorových) souřadnic </a:t>
            </a:r>
          </a:p>
          <a:p>
            <a:pPr lvl="1" eaLnBrk="1" hangingPunct="1">
              <a:lnSpc>
                <a:spcPct val="80000"/>
              </a:lnSpc>
            </a:pPr>
            <a:r>
              <a:rPr lang="cs-CZ" altLang="cs-CZ" sz="1500" b="1" dirty="0"/>
              <a:t>pixel </a:t>
            </a:r>
            <a:r>
              <a:rPr lang="cs-CZ" altLang="cs-CZ" sz="1500" b="1" dirty="0" err="1"/>
              <a:t>shader</a:t>
            </a:r>
            <a:r>
              <a:rPr lang="cs-CZ" altLang="cs-CZ" sz="1500" b="1" dirty="0"/>
              <a:t> - </a:t>
            </a:r>
            <a:r>
              <a:rPr lang="cs-CZ" altLang="cs-CZ" sz="1500" dirty="0" err="1"/>
              <a:t>rasterizační</a:t>
            </a:r>
            <a:r>
              <a:rPr lang="cs-CZ" altLang="cs-CZ" sz="1500" dirty="0"/>
              <a:t> procesor, provádí vlastní vykreslování fragmentů </a:t>
            </a:r>
          </a:p>
          <a:p>
            <a:pPr eaLnBrk="1" hangingPunct="1">
              <a:lnSpc>
                <a:spcPct val="80000"/>
              </a:lnSpc>
            </a:pPr>
            <a:endParaRPr lang="cs-CZ" altLang="cs-CZ" sz="1700" dirty="0"/>
          </a:p>
          <a:p>
            <a:pPr eaLnBrk="1" hangingPunct="1">
              <a:lnSpc>
                <a:spcPct val="80000"/>
              </a:lnSpc>
            </a:pPr>
            <a:r>
              <a:rPr lang="cs-CZ" altLang="cs-CZ" sz="1700" dirty="0"/>
              <a:t>Jednotka může pracovat ve dvou režimech: </a:t>
            </a:r>
          </a:p>
          <a:p>
            <a:pPr lvl="1" eaLnBrk="1" hangingPunct="1">
              <a:lnSpc>
                <a:spcPct val="80000"/>
              </a:lnSpc>
            </a:pPr>
            <a:r>
              <a:rPr lang="cs-CZ" altLang="cs-CZ" sz="1500" b="1" dirty="0"/>
              <a:t>Programovatelný režim </a:t>
            </a:r>
            <a:r>
              <a:rPr lang="cs-CZ" altLang="cs-CZ" sz="1500" dirty="0"/>
              <a:t>- grafický procesor se ovládá pomocí externě nahraného programu</a:t>
            </a:r>
          </a:p>
          <a:p>
            <a:pPr lvl="1" eaLnBrk="1" hangingPunct="1">
              <a:lnSpc>
                <a:spcPct val="80000"/>
              </a:lnSpc>
            </a:pPr>
            <a:r>
              <a:rPr lang="cs-CZ" altLang="cs-CZ" sz="1500" b="1" dirty="0"/>
              <a:t>Pevný režim</a:t>
            </a:r>
            <a:r>
              <a:rPr lang="cs-CZ" altLang="cs-CZ" sz="1500" dirty="0"/>
              <a:t> - předem nastavený výrobcem grafického akcelerátoru.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6970FB0-05C9-40B2-8BF1-E9ABD4F73983}"/>
              </a:ext>
            </a:extLst>
          </p:cNvPr>
          <p:cNvSpPr>
            <a:spLocks noGrp="1" noChangeArrowheads="1"/>
          </p:cNvSpPr>
          <p:nvPr>
            <p:ph type="title"/>
          </p:nvPr>
        </p:nvSpPr>
        <p:spPr/>
        <p:txBody>
          <a:bodyPr/>
          <a:lstStyle/>
          <a:p>
            <a:pPr eaLnBrk="1" hangingPunct="1"/>
            <a:r>
              <a:rPr lang="cs-CZ" altLang="cs-CZ"/>
              <a:t>Shader</a:t>
            </a:r>
          </a:p>
        </p:txBody>
      </p:sp>
      <p:sp>
        <p:nvSpPr>
          <p:cNvPr id="32771" name="Rectangle 3">
            <a:extLst>
              <a:ext uri="{FF2B5EF4-FFF2-40B4-BE49-F238E27FC236}">
                <a16:creationId xmlns:a16="http://schemas.microsoft.com/office/drawing/2014/main" id="{2AA656F6-5F19-4FD0-AA11-20AC1FED897C}"/>
              </a:ext>
            </a:extLst>
          </p:cNvPr>
          <p:cNvSpPr>
            <a:spLocks noGrp="1" noChangeArrowheads="1"/>
          </p:cNvSpPr>
          <p:nvPr>
            <p:ph type="body" idx="1"/>
          </p:nvPr>
        </p:nvSpPr>
        <p:spPr/>
        <p:txBody>
          <a:bodyPr/>
          <a:lstStyle/>
          <a:p>
            <a:pPr eaLnBrk="1" hangingPunct="1"/>
            <a:r>
              <a:rPr lang="cs-CZ" altLang="cs-CZ" sz="1600" b="1"/>
              <a:t>shadery</a:t>
            </a:r>
            <a:r>
              <a:rPr lang="cs-CZ" altLang="cs-CZ" sz="1600"/>
              <a:t> - programy, které slouží k ovlivnění vykreslování scény úpravou základních vykreslovacích algoritmů </a:t>
            </a:r>
          </a:p>
          <a:p>
            <a:pPr eaLnBrk="1" hangingPunct="1"/>
            <a:r>
              <a:rPr lang="cs-CZ" altLang="cs-CZ" sz="1600"/>
              <a:t>Shadery se v renderovacích programech zapisují pomocí assembleru nebo vyššího jazyka (Cg, HLSL, GL2), který je podobný jazyku C</a:t>
            </a:r>
          </a:p>
          <a:p>
            <a:pPr eaLnBrk="1" hangingPunct="1"/>
            <a:r>
              <a:rPr lang="cs-CZ" altLang="cs-CZ" sz="1600"/>
              <a:t>Obvyklejší je programování v některém z vyšších jazyků, což zaručuje lepši přenositelnost na různé typy grafických akcelerátorů</a:t>
            </a:r>
          </a:p>
          <a:p>
            <a:pPr eaLnBrk="1" hangingPunct="1"/>
            <a:r>
              <a:rPr lang="cs-CZ" altLang="cs-CZ" sz="1600"/>
              <a:t>Program napsaný v některém z vyšších jazyků kompilátor převede do „strojového kódu“, který je posléze uložen do paměti grafického akcelerátoru a spuštěn.</a:t>
            </a:r>
            <a:r>
              <a:rPr lang="cs-CZ" altLang="cs-CZ"/>
              <a:t> </a:t>
            </a:r>
          </a:p>
          <a:p>
            <a:pPr eaLnBrk="1" hangingPunct="1"/>
            <a:endParaRPr lang="cs-CZ" altLang="cs-CZ"/>
          </a:p>
          <a:p>
            <a:pPr eaLnBrk="1" hangingPunct="1"/>
            <a:endParaRPr lang="cs-CZ" altLang="cs-CZ"/>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4049BCA-E3C0-476C-B8B3-E97C26351628}"/>
              </a:ext>
            </a:extLst>
          </p:cNvPr>
          <p:cNvSpPr>
            <a:spLocks noGrp="1" noChangeArrowheads="1"/>
          </p:cNvSpPr>
          <p:nvPr>
            <p:ph type="title"/>
          </p:nvPr>
        </p:nvSpPr>
        <p:spPr/>
        <p:txBody>
          <a:bodyPr/>
          <a:lstStyle/>
          <a:p>
            <a:pPr eaLnBrk="1" hangingPunct="1"/>
            <a:endParaRPr lang="cs-CZ" altLang="cs-CZ"/>
          </a:p>
        </p:txBody>
      </p:sp>
      <p:sp>
        <p:nvSpPr>
          <p:cNvPr id="33795" name="Rectangle 3">
            <a:extLst>
              <a:ext uri="{FF2B5EF4-FFF2-40B4-BE49-F238E27FC236}">
                <a16:creationId xmlns:a16="http://schemas.microsoft.com/office/drawing/2014/main" id="{2AB4FEBE-66A8-47C8-A2A7-C1C865FD1C56}"/>
              </a:ext>
            </a:extLst>
          </p:cNvPr>
          <p:cNvSpPr>
            <a:spLocks noGrp="1" noChangeArrowheads="1"/>
          </p:cNvSpPr>
          <p:nvPr>
            <p:ph type="body" idx="1"/>
          </p:nvPr>
        </p:nvSpPr>
        <p:spPr/>
        <p:txBody>
          <a:bodyPr/>
          <a:lstStyle/>
          <a:p>
            <a:pPr eaLnBrk="1" hangingPunct="1">
              <a:lnSpc>
                <a:spcPct val="80000"/>
              </a:lnSpc>
            </a:pPr>
            <a:r>
              <a:rPr lang="cs-CZ" altLang="cs-CZ" sz="2600"/>
              <a:t>Ukázka programu v assembleru pro vertex shader</a:t>
            </a:r>
          </a:p>
          <a:p>
            <a:pPr eaLnBrk="1" hangingPunct="1">
              <a:lnSpc>
                <a:spcPct val="80000"/>
              </a:lnSpc>
            </a:pPr>
            <a:endParaRPr lang="cs-CZ" altLang="cs-CZ" sz="2600"/>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DP3 R0, c[11].xyzx, c[11].xyzx;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RSQ R0, R0.x;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MUL R0, R0.x, c[11].xyzx;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MOV R1, c[3];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MUL R1, R1.x, c[0].xyzx;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DP3 R2, R1.xyzx, R1.xyzx;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RSQ R2, R2.x;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MUL R1, R2.x, R1.xyzx; </a:t>
            </a:r>
          </a:p>
          <a:p>
            <a:pPr eaLnBrk="1" hangingPunct="1">
              <a:lnSpc>
                <a:spcPct val="80000"/>
              </a:lnSpc>
              <a:buFont typeface="Wingdings" panose="05000000000000000000" pitchFamily="2" charset="2"/>
              <a:buChar char=" "/>
            </a:pPr>
            <a:r>
              <a:rPr lang="cs-CZ" altLang="cs-CZ" sz="2600">
                <a:latin typeface="Courier New" panose="02070309020205020404" pitchFamily="49" charset="0"/>
              </a:rPr>
              <a:t>ADD R2, R0.xyzx, R1.xyzx;</a:t>
            </a:r>
            <a:r>
              <a:rPr lang="cs-CZ" altLang="cs-CZ" sz="260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D59BB59-BD0C-4F11-AD8B-AFF287583E4C}"/>
              </a:ext>
            </a:extLst>
          </p:cNvPr>
          <p:cNvSpPr>
            <a:spLocks noGrp="1" noChangeArrowheads="1"/>
          </p:cNvSpPr>
          <p:nvPr>
            <p:ph type="title"/>
          </p:nvPr>
        </p:nvSpPr>
        <p:spPr/>
        <p:txBody>
          <a:bodyPr/>
          <a:lstStyle/>
          <a:p>
            <a:pPr eaLnBrk="1" hangingPunct="1"/>
            <a:endParaRPr lang="cs-CZ" altLang="cs-CZ"/>
          </a:p>
        </p:txBody>
      </p:sp>
      <p:sp>
        <p:nvSpPr>
          <p:cNvPr id="34819" name="Rectangle 3">
            <a:extLst>
              <a:ext uri="{FF2B5EF4-FFF2-40B4-BE49-F238E27FC236}">
                <a16:creationId xmlns:a16="http://schemas.microsoft.com/office/drawing/2014/main" id="{E302865F-0E51-4E15-AF70-A1C00E2B1B3F}"/>
              </a:ext>
            </a:extLst>
          </p:cNvPr>
          <p:cNvSpPr>
            <a:spLocks noGrp="1" noChangeArrowheads="1"/>
          </p:cNvSpPr>
          <p:nvPr>
            <p:ph type="body" idx="1"/>
          </p:nvPr>
        </p:nvSpPr>
        <p:spPr/>
        <p:txBody>
          <a:bodyPr/>
          <a:lstStyle/>
          <a:p>
            <a:pPr eaLnBrk="1" hangingPunct="1">
              <a:lnSpc>
                <a:spcPct val="80000"/>
              </a:lnSpc>
            </a:pPr>
            <a:r>
              <a:rPr lang="cs-CZ" altLang="cs-CZ" sz="1900"/>
              <a:t>Ukázka programu v jazyce Cg pro vertex shader</a:t>
            </a:r>
          </a:p>
          <a:p>
            <a:pPr eaLnBrk="1" hangingPunct="1">
              <a:lnSpc>
                <a:spcPct val="80000"/>
              </a:lnSpc>
              <a:buFont typeface="Wingdings" panose="05000000000000000000" pitchFamily="2" charset="2"/>
              <a:buChar char=" "/>
            </a:pPr>
            <a:endParaRPr lang="cs-CZ" altLang="cs-CZ" sz="1900"/>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struct appdata { float4 position : POSITION;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float3 normal : NORMAL;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float3 color : DIFFUSE;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float3 VertexColor : SPECULAR; };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struct vfconn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 float4 HPOS : POSITION; float4 COL0 : COLOR0; };</a:t>
            </a:r>
          </a:p>
          <a:p>
            <a:pPr eaLnBrk="1" hangingPunct="1">
              <a:lnSpc>
                <a:spcPct val="80000"/>
              </a:lnSpc>
              <a:buFont typeface="Wingdings" panose="05000000000000000000" pitchFamily="2" charset="2"/>
              <a:buChar char=" "/>
            </a:pPr>
            <a:endParaRPr lang="cs-CZ" altLang="cs-CZ" sz="1900">
              <a:latin typeface="Courier New" panose="02070309020205020404" pitchFamily="49" charset="0"/>
            </a:endParaRP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vfconn main(appdata IN, uniform float4 Kd, uniform float4x4 ModelViewProj)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 vfconn OUT;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mul OUT.HPOS = mul(ModelViewProj, IN.position); OUT.COL0.xyz = Kd.xyz * IN.VertexColor.xyz; </a:t>
            </a:r>
          </a:p>
          <a:p>
            <a:pPr eaLnBrk="1" hangingPunct="1">
              <a:lnSpc>
                <a:spcPct val="80000"/>
              </a:lnSpc>
              <a:buFont typeface="Wingdings" panose="05000000000000000000" pitchFamily="2" charset="2"/>
              <a:buChar char=" "/>
            </a:pPr>
            <a:r>
              <a:rPr lang="cs-CZ" altLang="cs-CZ" sz="1900">
                <a:latin typeface="Courier New" panose="02070309020205020404" pitchFamily="49" charset="0"/>
              </a:rPr>
              <a:t>OUT.COL0.w = 1.0; return OUT;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2B20C4-B280-4BBC-A256-CB8A432FE36F}"/>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DAE25A7F-50F0-4817-8D97-41004726807A}"/>
              </a:ext>
            </a:extLst>
          </p:cNvPr>
          <p:cNvSpPr>
            <a:spLocks noGrp="1"/>
          </p:cNvSpPr>
          <p:nvPr>
            <p:ph idx="1"/>
          </p:nvPr>
        </p:nvSpPr>
        <p:spPr/>
        <p:txBody>
          <a:bodyPr/>
          <a:lstStyle/>
          <a:p>
            <a:r>
              <a:rPr lang="cs-CZ" sz="1800" dirty="0"/>
              <a:t>Pokud je velikost </a:t>
            </a:r>
            <a:r>
              <a:rPr lang="cs-CZ" sz="1800" dirty="0" err="1"/>
              <a:t>videopaměti</a:t>
            </a:r>
            <a:r>
              <a:rPr lang="cs-CZ" sz="1800" dirty="0"/>
              <a:t> větší, lze do ní uložit několik „stránek“</a:t>
            </a:r>
          </a:p>
          <a:p>
            <a:r>
              <a:rPr lang="cs-CZ" sz="1800" dirty="0"/>
              <a:t>Tak si lze připravit několik podob obsahu obrazovky a rychle mezi nimi přepínat</a:t>
            </a:r>
          </a:p>
          <a:p>
            <a:r>
              <a:rPr lang="cs-CZ" sz="1800" dirty="0"/>
              <a:t>Zápis do neaktivní stránky se okamžitě nijak neprojeví. Lze si tak připravit celou „budoucí obrazovku“ a pak jí naráz zobrazit</a:t>
            </a:r>
          </a:p>
          <a:p>
            <a:r>
              <a:rPr lang="cs-CZ" sz="1800" dirty="0"/>
              <a:t>Čím větší velikost </a:t>
            </a:r>
            <a:r>
              <a:rPr lang="cs-CZ" sz="1800" dirty="0" err="1"/>
              <a:t>videopaměti</a:t>
            </a:r>
            <a:r>
              <a:rPr lang="cs-CZ" sz="1800" dirty="0"/>
              <a:t>, tím více budoucích grafických dat lze mít připraveno</a:t>
            </a:r>
          </a:p>
          <a:p>
            <a:endParaRPr lang="cs-CZ" sz="1800" dirty="0"/>
          </a:p>
          <a:p>
            <a:endParaRPr lang="cs-CZ" sz="1800" dirty="0"/>
          </a:p>
          <a:p>
            <a:endParaRPr lang="cs-CZ" dirty="0"/>
          </a:p>
        </p:txBody>
      </p:sp>
    </p:spTree>
    <p:extLst>
      <p:ext uri="{BB962C8B-B14F-4D97-AF65-F5344CB8AC3E}">
        <p14:creationId xmlns:p14="http://schemas.microsoft.com/office/powerpoint/2010/main" val="1483202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B345621-19D3-420A-9A6F-99C31E38A7A3}"/>
              </a:ext>
            </a:extLst>
          </p:cNvPr>
          <p:cNvSpPr>
            <a:spLocks noGrp="1"/>
          </p:cNvSpPr>
          <p:nvPr>
            <p:ph type="title"/>
          </p:nvPr>
        </p:nvSpPr>
        <p:spPr/>
        <p:txBody>
          <a:bodyPr/>
          <a:lstStyle/>
          <a:p>
            <a:r>
              <a:rPr lang="cs-CZ" sz="4000" dirty="0"/>
              <a:t>GPGPU</a:t>
            </a:r>
          </a:p>
        </p:txBody>
      </p:sp>
      <p:sp>
        <p:nvSpPr>
          <p:cNvPr id="3" name="Zástupný obsah 2">
            <a:extLst>
              <a:ext uri="{FF2B5EF4-FFF2-40B4-BE49-F238E27FC236}">
                <a16:creationId xmlns:a16="http://schemas.microsoft.com/office/drawing/2014/main" id="{E03024B8-15CA-43D7-AA43-0E4E9AAD85D4}"/>
              </a:ext>
            </a:extLst>
          </p:cNvPr>
          <p:cNvSpPr>
            <a:spLocks noGrp="1"/>
          </p:cNvSpPr>
          <p:nvPr>
            <p:ph idx="1"/>
          </p:nvPr>
        </p:nvSpPr>
        <p:spPr/>
        <p:txBody>
          <a:bodyPr/>
          <a:lstStyle/>
          <a:p>
            <a:r>
              <a:rPr lang="cs-CZ" sz="1400" b="1" dirty="0"/>
              <a:t>General-</a:t>
            </a:r>
            <a:r>
              <a:rPr lang="cs-CZ" sz="1400" b="1" dirty="0" err="1"/>
              <a:t>purpose</a:t>
            </a:r>
            <a:r>
              <a:rPr lang="cs-CZ" sz="1400" b="1" dirty="0"/>
              <a:t> </a:t>
            </a:r>
            <a:r>
              <a:rPr lang="cs-CZ" sz="1400" b="1" dirty="0" err="1"/>
              <a:t>computing</a:t>
            </a:r>
            <a:r>
              <a:rPr lang="cs-CZ" sz="1400" b="1" dirty="0"/>
              <a:t> on </a:t>
            </a:r>
            <a:r>
              <a:rPr lang="cs-CZ" sz="1400" b="1" dirty="0" err="1"/>
              <a:t>graphics</a:t>
            </a:r>
            <a:r>
              <a:rPr lang="cs-CZ" sz="1400" b="1" dirty="0"/>
              <a:t> </a:t>
            </a:r>
            <a:r>
              <a:rPr lang="cs-CZ" sz="1400" b="1" dirty="0" err="1"/>
              <a:t>processing</a:t>
            </a:r>
            <a:r>
              <a:rPr lang="cs-CZ" sz="1400" b="1" dirty="0"/>
              <a:t> </a:t>
            </a:r>
            <a:r>
              <a:rPr lang="cs-CZ" sz="1400" b="1" dirty="0" err="1"/>
              <a:t>units</a:t>
            </a:r>
            <a:r>
              <a:rPr lang="cs-CZ" sz="1400" dirty="0"/>
              <a:t>  je způsob využití paralelizace na grafické kartě  k výpočtu libovolných algoritmů</a:t>
            </a:r>
          </a:p>
          <a:p>
            <a:r>
              <a:rPr lang="cs-CZ" sz="1400" dirty="0"/>
              <a:t>S příchodem programovatelných akcelerátorů se vyskytla možnost běžných výpočtů prováděných grafickou kartou. </a:t>
            </a:r>
          </a:p>
          <a:p>
            <a:r>
              <a:rPr lang="cs-CZ" sz="1400" dirty="0"/>
              <a:t>Výpočty na grafické kartě jsou vhodné u algoritmů, které mají podobný formát jako transformace grafických dat a obsahují mezi sebou minimální nebo žádné vazby</a:t>
            </a:r>
          </a:p>
          <a:p>
            <a:r>
              <a:rPr lang="cs-CZ" sz="1400" dirty="0"/>
              <a:t>Grafický procesor (GPU) má značně rozdílnou architekturu na rozdíl od klasického mikroprocesoru, který má rozsáhlou instrukční sadu uzpůsobenou k realizaci univerzálních výpočtů. </a:t>
            </a:r>
          </a:p>
          <a:p>
            <a:r>
              <a:rPr lang="cs-CZ" sz="1400" dirty="0"/>
              <a:t>Architektura grafického čipu byla vyvíjena s myšlenkou realizace malého množství specifických instrukcí paralelně s velkou datovou sadou</a:t>
            </a:r>
          </a:p>
          <a:p>
            <a:r>
              <a:rPr lang="cs-CZ" sz="1400" dirty="0"/>
              <a:t>Grafické karty mohu použity k urychlení obecných masivně paralelních algoritmů. </a:t>
            </a:r>
          </a:p>
          <a:p>
            <a:r>
              <a:rPr lang="cs-CZ" sz="1400" dirty="0"/>
              <a:t>Příklady vhodných aplikací pro urychlování na GPU mohou být algoritmy: </a:t>
            </a:r>
          </a:p>
          <a:p>
            <a:pPr lvl="1">
              <a:buFont typeface="Arial" panose="020B0604020202020204" pitchFamily="34" charset="0"/>
              <a:buChar char="•"/>
            </a:pPr>
            <a:r>
              <a:rPr lang="cs-CZ" sz="1400" dirty="0"/>
              <a:t>Počítačového vidění, analýza obrazu umělou inteligencí</a:t>
            </a:r>
          </a:p>
          <a:p>
            <a:pPr lvl="1">
              <a:buFont typeface="Arial" panose="020B0604020202020204" pitchFamily="34" charset="0"/>
              <a:buChar char="•"/>
            </a:pPr>
            <a:r>
              <a:rPr lang="cs-CZ" sz="1400" dirty="0"/>
              <a:t>Simulace neuronové sítě</a:t>
            </a:r>
          </a:p>
          <a:p>
            <a:pPr lvl="1">
              <a:buFont typeface="Arial" panose="020B0604020202020204" pitchFamily="34" charset="0"/>
              <a:buChar char="•"/>
            </a:pPr>
            <a:r>
              <a:rPr lang="cs-CZ" sz="1400" dirty="0"/>
              <a:t>Fyzikální simulace (simulace chování částic, proudění kapaliny, plynu apod.)</a:t>
            </a:r>
          </a:p>
          <a:p>
            <a:pPr lvl="1">
              <a:buFont typeface="Arial" panose="020B0604020202020204" pitchFamily="34" charset="0"/>
              <a:buChar char="•"/>
            </a:pPr>
            <a:r>
              <a:rPr lang="cs-CZ" sz="1400" dirty="0"/>
              <a:t>Kryptografické výpočty</a:t>
            </a:r>
          </a:p>
          <a:p>
            <a:endParaRPr lang="cs-CZ" sz="1400" dirty="0"/>
          </a:p>
        </p:txBody>
      </p:sp>
    </p:spTree>
    <p:extLst>
      <p:ext uri="{BB962C8B-B14F-4D97-AF65-F5344CB8AC3E}">
        <p14:creationId xmlns:p14="http://schemas.microsoft.com/office/powerpoint/2010/main" val="3507814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EB85067-8483-4839-8903-EE7F42F85148}"/>
              </a:ext>
            </a:extLst>
          </p:cNvPr>
          <p:cNvSpPr>
            <a:spLocks noGrp="1"/>
          </p:cNvSpPr>
          <p:nvPr>
            <p:ph type="title"/>
          </p:nvPr>
        </p:nvSpPr>
        <p:spPr/>
        <p:txBody>
          <a:bodyPr/>
          <a:lstStyle/>
          <a:p>
            <a:r>
              <a:rPr lang="cs-CZ" dirty="0"/>
              <a:t>CUDA</a:t>
            </a:r>
          </a:p>
        </p:txBody>
      </p:sp>
      <p:sp>
        <p:nvSpPr>
          <p:cNvPr id="3" name="Zástupný obsah 2">
            <a:extLst>
              <a:ext uri="{FF2B5EF4-FFF2-40B4-BE49-F238E27FC236}">
                <a16:creationId xmlns:a16="http://schemas.microsoft.com/office/drawing/2014/main" id="{4A448AEC-B3E9-41BC-A57F-4EBA472EF05A}"/>
              </a:ext>
            </a:extLst>
          </p:cNvPr>
          <p:cNvSpPr>
            <a:spLocks noGrp="1"/>
          </p:cNvSpPr>
          <p:nvPr>
            <p:ph idx="1"/>
          </p:nvPr>
        </p:nvSpPr>
        <p:spPr>
          <a:xfrm>
            <a:off x="251520" y="1417638"/>
            <a:ext cx="5328592" cy="5318124"/>
          </a:xfrm>
        </p:spPr>
        <p:txBody>
          <a:bodyPr/>
          <a:lstStyle/>
          <a:p>
            <a:r>
              <a:rPr lang="cs-CZ" sz="1300" b="1" dirty="0" err="1"/>
              <a:t>C</a:t>
            </a:r>
            <a:r>
              <a:rPr lang="cs-CZ" sz="1300" dirty="0" err="1"/>
              <a:t>ompute</a:t>
            </a:r>
            <a:r>
              <a:rPr lang="cs-CZ" sz="1300" dirty="0"/>
              <a:t> </a:t>
            </a:r>
            <a:r>
              <a:rPr lang="cs-CZ" sz="1300" b="1" dirty="0" err="1"/>
              <a:t>U</a:t>
            </a:r>
            <a:r>
              <a:rPr lang="cs-CZ" sz="1300" dirty="0" err="1"/>
              <a:t>nified</a:t>
            </a:r>
            <a:r>
              <a:rPr lang="cs-CZ" sz="1300" dirty="0"/>
              <a:t> </a:t>
            </a:r>
            <a:r>
              <a:rPr lang="cs-CZ" sz="1300" b="1" dirty="0" err="1"/>
              <a:t>D</a:t>
            </a:r>
            <a:r>
              <a:rPr lang="cs-CZ" sz="1300" dirty="0" err="1"/>
              <a:t>evice</a:t>
            </a:r>
            <a:r>
              <a:rPr lang="cs-CZ" sz="1300" dirty="0"/>
              <a:t> </a:t>
            </a:r>
            <a:r>
              <a:rPr lang="cs-CZ" sz="1300" b="1" dirty="0" err="1"/>
              <a:t>A</a:t>
            </a:r>
            <a:r>
              <a:rPr lang="cs-CZ" sz="1300" dirty="0" err="1"/>
              <a:t>rchitecture</a:t>
            </a:r>
            <a:endParaRPr lang="cs-CZ" sz="1300" dirty="0"/>
          </a:p>
          <a:p>
            <a:r>
              <a:rPr lang="cs-CZ" sz="1300" dirty="0"/>
              <a:t>umožňuje na  GPU od firmy </a:t>
            </a:r>
            <a:r>
              <a:rPr lang="cs-CZ" sz="1300" dirty="0" err="1"/>
              <a:t>nVidia</a:t>
            </a:r>
            <a:r>
              <a:rPr lang="cs-CZ" sz="1300" dirty="0"/>
              <a:t> spouštět programy napsané v jazycích C/C++, Fortran nebo programy postavené na technologiích </a:t>
            </a:r>
            <a:r>
              <a:rPr lang="cs-CZ" sz="1300" dirty="0" err="1"/>
              <a:t>OpenCL</a:t>
            </a:r>
            <a:endParaRPr lang="cs-CZ" sz="1300" dirty="0"/>
          </a:p>
          <a:p>
            <a:r>
              <a:rPr lang="cs-CZ" sz="1300" dirty="0"/>
              <a:t>Technologii CUDA </a:t>
            </a:r>
            <a:r>
              <a:rPr lang="pl-PL" sz="1300" dirty="0"/>
              <a:t>představila společnost nVIDIA v roce 2006</a:t>
            </a:r>
          </a:p>
          <a:p>
            <a:r>
              <a:rPr lang="cs-CZ" sz="1300" dirty="0"/>
              <a:t>Drtivou většinu plochy čipu grafického akcelerátoru od </a:t>
            </a:r>
            <a:r>
              <a:rPr lang="cs-CZ" sz="1300" dirty="0" err="1"/>
              <a:t>nVidie</a:t>
            </a:r>
            <a:r>
              <a:rPr lang="cs-CZ" sz="1300" dirty="0"/>
              <a:t> zabírá velké množství relativně jednoduchých skalárních procesorů, které jsou organizovány do větších celků zvaných </a:t>
            </a:r>
            <a:r>
              <a:rPr lang="cs-CZ" sz="1300" dirty="0" err="1"/>
              <a:t>streaming</a:t>
            </a:r>
            <a:r>
              <a:rPr lang="cs-CZ" sz="1300" dirty="0"/>
              <a:t> multiprocesory</a:t>
            </a:r>
          </a:p>
          <a:p>
            <a:r>
              <a:rPr lang="cs-CZ" sz="1300" dirty="0"/>
              <a:t>jedná o SIMT architekturu (Single </a:t>
            </a:r>
            <a:r>
              <a:rPr lang="cs-CZ" sz="1300" dirty="0" err="1"/>
              <a:t>instruction</a:t>
            </a:r>
            <a:r>
              <a:rPr lang="cs-CZ" sz="1300" dirty="0"/>
              <a:t> </a:t>
            </a:r>
            <a:r>
              <a:rPr lang="cs-CZ" sz="1300" dirty="0" err="1"/>
              <a:t>multiple</a:t>
            </a:r>
            <a:r>
              <a:rPr lang="cs-CZ" sz="1300" dirty="0"/>
              <a:t> </a:t>
            </a:r>
            <a:r>
              <a:rPr lang="cs-CZ" sz="1300" dirty="0" err="1"/>
              <a:t>threads</a:t>
            </a:r>
            <a:r>
              <a:rPr lang="cs-CZ" sz="1300" dirty="0"/>
              <a:t>) – určité množství výpočetní jednotek vykonává mnohem větší počet vláken, která jsou tvořena sledem SIMD instrukcí</a:t>
            </a:r>
          </a:p>
          <a:p>
            <a:r>
              <a:rPr lang="cs-CZ" sz="1300" dirty="0"/>
              <a:t>Vlákna jsou organizována do 1D, 2D nebo 3D </a:t>
            </a:r>
            <a:r>
              <a:rPr lang="cs-CZ" sz="1300" b="1" dirty="0"/>
              <a:t>bloků</a:t>
            </a:r>
            <a:r>
              <a:rPr lang="cs-CZ" sz="1300" dirty="0"/>
              <a:t>, kde vlákna ve stejném bloku mohou sdílet data a lze synchronizovat jejich běh. Počet vláken na jeden blok je závislý na výpočetních možnostech zařízení</a:t>
            </a:r>
          </a:p>
          <a:p>
            <a:r>
              <a:rPr lang="cs-CZ" sz="1300" dirty="0"/>
              <a:t>Každý blok vláken musí být schopen pracovat nezávisle na ostatních, aby byla umožněna škálovatelnost systému (na GPU s více jádry půjde spustit více bloků paralelně oproti GPU s méně jádry, kde bloky poběží v sérii)</a:t>
            </a:r>
            <a:endParaRPr lang="cs-CZ" sz="1300" b="1" dirty="0"/>
          </a:p>
          <a:p>
            <a:r>
              <a:rPr lang="cs-CZ" sz="1300" b="1" dirty="0"/>
              <a:t>Bloky</a:t>
            </a:r>
            <a:r>
              <a:rPr lang="cs-CZ" sz="1300" dirty="0"/>
              <a:t> jsou organizovány do 1D, 2D nebo 3D </a:t>
            </a:r>
            <a:r>
              <a:rPr lang="cs-CZ" sz="1300" b="1" dirty="0"/>
              <a:t>mřížky</a:t>
            </a:r>
            <a:r>
              <a:rPr lang="cs-CZ" sz="1300" dirty="0"/>
              <a:t>. </a:t>
            </a:r>
          </a:p>
          <a:p>
            <a:r>
              <a:rPr lang="cs-CZ" sz="1300" dirty="0"/>
              <a:t>Balík vláken zpracovávaných v jednom okamžiku se nazývá </a:t>
            </a:r>
            <a:r>
              <a:rPr lang="cs-CZ" sz="1300" b="1" dirty="0" err="1"/>
              <a:t>warp</a:t>
            </a:r>
            <a:r>
              <a:rPr lang="cs-CZ" sz="1300" dirty="0"/>
              <a:t>. Jeho velikost je závislá na počtu výpočetních jednotek.</a:t>
            </a:r>
          </a:p>
        </p:txBody>
      </p:sp>
      <p:pic>
        <p:nvPicPr>
          <p:cNvPr id="5" name="Obrázek 4">
            <a:extLst>
              <a:ext uri="{FF2B5EF4-FFF2-40B4-BE49-F238E27FC236}">
                <a16:creationId xmlns:a16="http://schemas.microsoft.com/office/drawing/2014/main" id="{50323046-F9DF-48AB-A49E-85A443CF5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279" y="1844824"/>
            <a:ext cx="3736344" cy="4688746"/>
          </a:xfrm>
          <a:prstGeom prst="rect">
            <a:avLst/>
          </a:prstGeom>
        </p:spPr>
      </p:pic>
    </p:spTree>
    <p:extLst>
      <p:ext uri="{BB962C8B-B14F-4D97-AF65-F5344CB8AC3E}">
        <p14:creationId xmlns:p14="http://schemas.microsoft.com/office/powerpoint/2010/main" val="877983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8147EBE-56C6-451F-A32E-158EBE4E17E3}"/>
              </a:ext>
            </a:extLst>
          </p:cNvPr>
          <p:cNvSpPr>
            <a:spLocks noGrp="1"/>
          </p:cNvSpPr>
          <p:nvPr>
            <p:ph type="title"/>
          </p:nvPr>
        </p:nvSpPr>
        <p:spPr/>
        <p:txBody>
          <a:bodyPr/>
          <a:lstStyle/>
          <a:p>
            <a:r>
              <a:rPr lang="cs-CZ" dirty="0"/>
              <a:t>CUDA</a:t>
            </a:r>
          </a:p>
        </p:txBody>
      </p:sp>
      <p:sp>
        <p:nvSpPr>
          <p:cNvPr id="3" name="Zástupný obsah 2">
            <a:extLst>
              <a:ext uri="{FF2B5EF4-FFF2-40B4-BE49-F238E27FC236}">
                <a16:creationId xmlns:a16="http://schemas.microsoft.com/office/drawing/2014/main" id="{F8CB0F0A-FF3B-46E5-9107-FCB650F1753D}"/>
              </a:ext>
            </a:extLst>
          </p:cNvPr>
          <p:cNvSpPr>
            <a:spLocks noGrp="1"/>
          </p:cNvSpPr>
          <p:nvPr>
            <p:ph idx="1"/>
          </p:nvPr>
        </p:nvSpPr>
        <p:spPr/>
        <p:txBody>
          <a:bodyPr/>
          <a:lstStyle/>
          <a:p>
            <a:r>
              <a:rPr lang="cs-CZ" sz="2000" dirty="0"/>
              <a:t>Díky CUDA lze výpočetní výkon grafické karty využít i k jiným než grafickým výpočtům</a:t>
            </a:r>
          </a:p>
          <a:p>
            <a:r>
              <a:rPr lang="cs-CZ" sz="2000" dirty="0"/>
              <a:t>Grafická karta může dnes provádět paralelně tisíce vláken, přičemž v každém z nich se provádí SIMD instrukce s mnoha daty současně</a:t>
            </a:r>
          </a:p>
          <a:p>
            <a:r>
              <a:rPr lang="cs-CZ" sz="2000" dirty="0"/>
              <a:t>Pokud jde o výpočet, který lze dobře rozdělit na vlákna, ve kterém se shora dolů (bez větvení) řeší velké množství stejných výpočtů s různými daty, může být výpočetní výkon grafické karty mnohonásobně vyšší než výkon běžného mikroprocesoru</a:t>
            </a:r>
          </a:p>
          <a:p>
            <a:r>
              <a:rPr lang="cs-CZ" sz="2000" dirty="0"/>
              <a:t>Tohoto se dnes využívá například při těžbě kryptoměn</a:t>
            </a:r>
          </a:p>
          <a:p>
            <a:endParaRPr lang="cs-CZ" sz="2000" dirty="0"/>
          </a:p>
          <a:p>
            <a:r>
              <a:rPr lang="cs-CZ" sz="2000" dirty="0"/>
              <a:t>CUDA nefunguje na GPU firmy AMD, které jsou tvořeny mnoha VLIW SIMD jednotkami (stream procesory)</a:t>
            </a:r>
          </a:p>
          <a:p>
            <a:r>
              <a:rPr lang="cs-CZ" sz="2000" dirty="0"/>
              <a:t>Špičkové grafické karty mají tisíce stream procesorů</a:t>
            </a:r>
          </a:p>
        </p:txBody>
      </p:sp>
    </p:spTree>
    <p:extLst>
      <p:ext uri="{BB962C8B-B14F-4D97-AF65-F5344CB8AC3E}">
        <p14:creationId xmlns:p14="http://schemas.microsoft.com/office/powerpoint/2010/main" val="17223345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3063CFD-2020-4B2D-BFD6-9EBBF7D48A07}"/>
              </a:ext>
            </a:extLst>
          </p:cNvPr>
          <p:cNvSpPr>
            <a:spLocks noGrp="1"/>
          </p:cNvSpPr>
          <p:nvPr>
            <p:ph type="title"/>
          </p:nvPr>
        </p:nvSpPr>
        <p:spPr/>
        <p:txBody>
          <a:bodyPr/>
          <a:lstStyle/>
          <a:p>
            <a:r>
              <a:rPr lang="cs-CZ" dirty="0" err="1"/>
              <a:t>OpenCL</a:t>
            </a:r>
            <a:endParaRPr lang="cs-CZ" dirty="0"/>
          </a:p>
        </p:txBody>
      </p:sp>
      <p:sp>
        <p:nvSpPr>
          <p:cNvPr id="3" name="Zástupný obsah 2">
            <a:extLst>
              <a:ext uri="{FF2B5EF4-FFF2-40B4-BE49-F238E27FC236}">
                <a16:creationId xmlns:a16="http://schemas.microsoft.com/office/drawing/2014/main" id="{29EC2867-382F-4113-89A1-D7D3921C670B}"/>
              </a:ext>
            </a:extLst>
          </p:cNvPr>
          <p:cNvSpPr>
            <a:spLocks noGrp="1"/>
          </p:cNvSpPr>
          <p:nvPr>
            <p:ph idx="1"/>
          </p:nvPr>
        </p:nvSpPr>
        <p:spPr/>
        <p:txBody>
          <a:bodyPr/>
          <a:lstStyle/>
          <a:p>
            <a:r>
              <a:rPr lang="cs-CZ" sz="2400" b="1" dirty="0" err="1"/>
              <a:t>OpenCL</a:t>
            </a:r>
            <a:r>
              <a:rPr lang="cs-CZ" sz="2400" dirty="0"/>
              <a:t> (</a:t>
            </a:r>
            <a:r>
              <a:rPr lang="cs-CZ" sz="2400" b="1" dirty="0"/>
              <a:t>Open</a:t>
            </a:r>
            <a:r>
              <a:rPr lang="cs-CZ" sz="2400" dirty="0"/>
              <a:t> </a:t>
            </a:r>
            <a:r>
              <a:rPr lang="cs-CZ" sz="2400" b="1" dirty="0" err="1"/>
              <a:t>C</a:t>
            </a:r>
            <a:r>
              <a:rPr lang="cs-CZ" sz="2400" dirty="0" err="1"/>
              <a:t>omputing</a:t>
            </a:r>
            <a:r>
              <a:rPr lang="cs-CZ" sz="2400" dirty="0"/>
              <a:t> </a:t>
            </a:r>
            <a:r>
              <a:rPr lang="cs-CZ" sz="2400" b="1" dirty="0" err="1"/>
              <a:t>L</a:t>
            </a:r>
            <a:r>
              <a:rPr lang="cs-CZ" sz="2400" dirty="0" err="1"/>
              <a:t>anguage</a:t>
            </a:r>
            <a:r>
              <a:rPr lang="cs-CZ" sz="2400" dirty="0"/>
              <a:t>) je standard pro paralelní programování heterogenních počítačových systémů (systému s různými paralelně pracujícími výpočetními jednotkami – např CPU + GPU)</a:t>
            </a:r>
          </a:p>
          <a:p>
            <a:r>
              <a:rPr lang="cs-CZ" sz="2400" dirty="0"/>
              <a:t>Vývoj spravuje </a:t>
            </a:r>
            <a:r>
              <a:rPr lang="cs-CZ" sz="2400" dirty="0" err="1"/>
              <a:t>Khronos</a:t>
            </a:r>
            <a:r>
              <a:rPr lang="cs-CZ" sz="2400" dirty="0"/>
              <a:t> </a:t>
            </a:r>
            <a:r>
              <a:rPr lang="cs-CZ" sz="2400" dirty="0" err="1"/>
              <a:t>group</a:t>
            </a:r>
            <a:endParaRPr lang="cs-CZ" sz="2400" dirty="0"/>
          </a:p>
          <a:p>
            <a:r>
              <a:rPr lang="cs-CZ" sz="2400" b="1" dirty="0" err="1"/>
              <a:t>OpenCL</a:t>
            </a:r>
            <a:r>
              <a:rPr lang="cs-CZ" sz="2400" b="1" dirty="0"/>
              <a:t> Framework </a:t>
            </a:r>
            <a:r>
              <a:rPr lang="cs-CZ" sz="2400" dirty="0"/>
              <a:t>poskytuje aplikacím možnost využívat hostitelský systém a jeho zařízení jako heterogenní paralelní stroj.</a:t>
            </a:r>
          </a:p>
        </p:txBody>
      </p:sp>
    </p:spTree>
    <p:extLst>
      <p:ext uri="{BB962C8B-B14F-4D97-AF65-F5344CB8AC3E}">
        <p14:creationId xmlns:p14="http://schemas.microsoft.com/office/powerpoint/2010/main" val="2017875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34AD9F4-5758-4AD3-AA7A-172832DFD4C2}"/>
              </a:ext>
            </a:extLst>
          </p:cNvPr>
          <p:cNvSpPr>
            <a:spLocks noGrp="1" noChangeArrowheads="1"/>
          </p:cNvSpPr>
          <p:nvPr>
            <p:ph type="title"/>
          </p:nvPr>
        </p:nvSpPr>
        <p:spPr/>
        <p:txBody>
          <a:bodyPr/>
          <a:lstStyle/>
          <a:p>
            <a:pPr eaLnBrk="1" hangingPunct="1"/>
            <a:r>
              <a:rPr lang="cs-CZ" altLang="cs-CZ" dirty="0"/>
              <a:t>Paměť a uložení grafických dat v současnosti</a:t>
            </a:r>
          </a:p>
        </p:txBody>
      </p:sp>
      <p:sp>
        <p:nvSpPr>
          <p:cNvPr id="35843" name="Rectangle 3">
            <a:extLst>
              <a:ext uri="{FF2B5EF4-FFF2-40B4-BE49-F238E27FC236}">
                <a16:creationId xmlns:a16="http://schemas.microsoft.com/office/drawing/2014/main" id="{FFC4B16B-8592-4AD8-877B-FC68A1CFD91D}"/>
              </a:ext>
            </a:extLst>
          </p:cNvPr>
          <p:cNvSpPr>
            <a:spLocks noGrp="1" noChangeArrowheads="1"/>
          </p:cNvSpPr>
          <p:nvPr>
            <p:ph type="body" idx="1"/>
          </p:nvPr>
        </p:nvSpPr>
        <p:spPr/>
        <p:txBody>
          <a:bodyPr/>
          <a:lstStyle/>
          <a:p>
            <a:pPr eaLnBrk="1" hangingPunct="1">
              <a:lnSpc>
                <a:spcPct val="80000"/>
              </a:lnSpc>
            </a:pPr>
            <a:r>
              <a:rPr lang="cs-CZ" altLang="cs-CZ" sz="1700" b="1"/>
              <a:t>System memory – </a:t>
            </a:r>
            <a:r>
              <a:rPr lang="cs-CZ" altLang="cs-CZ" sz="1700"/>
              <a:t>systémová paměť počítače PC. Tato paměť představuje primární zdroj všech dat a programůpřed přenesením do grafického akcelerátoru.  Grafický akcelerátor do ní může přistupovat přes DMA</a:t>
            </a:r>
          </a:p>
          <a:p>
            <a:pPr eaLnBrk="1" hangingPunct="1">
              <a:lnSpc>
                <a:spcPct val="80000"/>
              </a:lnSpc>
            </a:pPr>
            <a:r>
              <a:rPr lang="cs-CZ" altLang="cs-CZ" sz="1700" b="1"/>
              <a:t>Video memory</a:t>
            </a:r>
            <a:r>
              <a:rPr lang="cs-CZ" altLang="cs-CZ" sz="1700"/>
              <a:t> – paměť, která je umístěna přímo na grafickém akcelerátoru a obsahuje:</a:t>
            </a:r>
          </a:p>
          <a:p>
            <a:pPr lvl="1" eaLnBrk="1" hangingPunct="1">
              <a:lnSpc>
                <a:spcPct val="80000"/>
              </a:lnSpc>
            </a:pPr>
            <a:r>
              <a:rPr lang="cs-CZ" altLang="cs-CZ" sz="1500" b="1"/>
              <a:t>Geometry – </a:t>
            </a:r>
            <a:r>
              <a:rPr lang="cs-CZ" altLang="cs-CZ" sz="1500"/>
              <a:t>v tomto bloku jsou geometrická data těles. Nazývá se také vertex-buffer. Z tohoto bloku se při vykreslování posílají geometrické informace do grafického čipu, kde jsou dále transformovány a rasterizovány. </a:t>
            </a:r>
          </a:p>
          <a:p>
            <a:pPr lvl="1" eaLnBrk="1" hangingPunct="1">
              <a:lnSpc>
                <a:spcPct val="80000"/>
              </a:lnSpc>
            </a:pPr>
            <a:r>
              <a:rPr lang="cs-CZ" altLang="cs-CZ" sz="1500" b="1"/>
              <a:t>Textures</a:t>
            </a:r>
            <a:r>
              <a:rPr lang="cs-CZ" altLang="cs-CZ" sz="1500"/>
              <a:t> – uložení rastrových textur použitých ve scéně. Pokud je kapacita video paměti pro uložení textur nedostatečná, je možné textury při vykreslování postupně přenášet z operační paměti počítače, ale dojde ke ztrátě rychlosti</a:t>
            </a:r>
          </a:p>
          <a:p>
            <a:pPr lvl="1" eaLnBrk="1" hangingPunct="1">
              <a:lnSpc>
                <a:spcPct val="80000"/>
              </a:lnSpc>
            </a:pPr>
            <a:r>
              <a:rPr lang="cs-CZ" altLang="cs-CZ" sz="1500" b="1"/>
              <a:t>Framebuffer</a:t>
            </a:r>
            <a:r>
              <a:rPr lang="cs-CZ" altLang="cs-CZ" sz="1500"/>
              <a:t> – sem ukládá grafický procesor jednotlivé vykreslované fragmenty</a:t>
            </a:r>
          </a:p>
          <a:p>
            <a:pPr lvl="2" eaLnBrk="1" hangingPunct="1">
              <a:lnSpc>
                <a:spcPct val="80000"/>
              </a:lnSpc>
            </a:pPr>
            <a:r>
              <a:rPr lang="cs-CZ" altLang="cs-CZ" sz="1400" b="1"/>
              <a:t>color buffer – </a:t>
            </a:r>
            <a:r>
              <a:rPr lang="cs-CZ" altLang="cs-CZ" sz="1400"/>
              <a:t>část paměti, která může být vykreslena na obrazovku. </a:t>
            </a:r>
          </a:p>
          <a:p>
            <a:pPr lvl="2" eaLnBrk="1" hangingPunct="1">
              <a:lnSpc>
                <a:spcPct val="80000"/>
              </a:lnSpc>
            </a:pPr>
            <a:r>
              <a:rPr lang="cs-CZ" altLang="cs-CZ" sz="1400" b="1"/>
              <a:t>depth buffer, stencil buffer</a:t>
            </a:r>
            <a:r>
              <a:rPr lang="cs-CZ" altLang="cs-CZ" sz="1400"/>
              <a:t> - nejsou pro uživatele přímo viditelné, ale slouží k realizaci různých grafických algoritmů </a:t>
            </a:r>
          </a:p>
          <a:p>
            <a:pPr lvl="1" eaLnBrk="1" hangingPunct="1">
              <a:lnSpc>
                <a:spcPct val="80000"/>
              </a:lnSpc>
            </a:pPr>
            <a:r>
              <a:rPr lang="cs-CZ" altLang="cs-CZ" sz="1500" b="1"/>
              <a:t>Commands</a:t>
            </a:r>
            <a:r>
              <a:rPr lang="cs-CZ" altLang="cs-CZ" sz="1500"/>
              <a:t> – v tomto bloku video paměti jsou uloženy programy pro </a:t>
            </a:r>
            <a:r>
              <a:rPr lang="cs-CZ" altLang="cs-CZ" sz="1500" b="1"/>
              <a:t>vertex shader</a:t>
            </a:r>
            <a:r>
              <a:rPr lang="cs-CZ" altLang="cs-CZ" sz="1500"/>
              <a:t> a </a:t>
            </a:r>
            <a:r>
              <a:rPr lang="cs-CZ" altLang="cs-CZ" sz="1500" b="1"/>
              <a:t>pixel shader</a:t>
            </a:r>
            <a:r>
              <a:rPr lang="cs-CZ" altLang="cs-CZ" sz="1500"/>
              <a:t>. </a:t>
            </a:r>
          </a:p>
          <a:p>
            <a:pPr lvl="2" eaLnBrk="1" hangingPunct="1">
              <a:lnSpc>
                <a:spcPct val="80000"/>
              </a:lnSpc>
            </a:pPr>
            <a:r>
              <a:rPr lang="cs-CZ" altLang="cs-CZ" sz="1400"/>
              <a:t>Programů zde může být uloženo více a grafický procesor se mezi nimi může při vykreslování různých grafických efektů přepínat.</a:t>
            </a:r>
          </a:p>
          <a:p>
            <a:pPr lvl="2" eaLnBrk="1" hangingPunct="1">
              <a:lnSpc>
                <a:spcPct val="80000"/>
              </a:lnSpc>
            </a:pPr>
            <a:r>
              <a:rPr lang="cs-CZ" altLang="cs-CZ" sz="1400"/>
              <a:t>Délka jednotlivých programů dosahuje až stovky instrukcí.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9B47F42-7B9D-433E-87BF-027DDAE2961A}"/>
              </a:ext>
            </a:extLst>
          </p:cNvPr>
          <p:cNvSpPr>
            <a:spLocks noGrp="1"/>
          </p:cNvSpPr>
          <p:nvPr>
            <p:ph type="title"/>
          </p:nvPr>
        </p:nvSpPr>
        <p:spPr/>
        <p:txBody>
          <a:bodyPr/>
          <a:lstStyle/>
          <a:p>
            <a:r>
              <a:rPr lang="cs-CZ" dirty="0"/>
              <a:t>Grafická karta - paměť</a:t>
            </a:r>
          </a:p>
        </p:txBody>
      </p:sp>
      <p:sp>
        <p:nvSpPr>
          <p:cNvPr id="3" name="Zástupný obsah 2">
            <a:extLst>
              <a:ext uri="{FF2B5EF4-FFF2-40B4-BE49-F238E27FC236}">
                <a16:creationId xmlns:a16="http://schemas.microsoft.com/office/drawing/2014/main" id="{8999E3EC-9278-446F-8541-E5CD75556846}"/>
              </a:ext>
            </a:extLst>
          </p:cNvPr>
          <p:cNvSpPr>
            <a:spLocks noGrp="1"/>
          </p:cNvSpPr>
          <p:nvPr>
            <p:ph idx="1"/>
          </p:nvPr>
        </p:nvSpPr>
        <p:spPr/>
        <p:txBody>
          <a:bodyPr/>
          <a:lstStyle/>
          <a:p>
            <a:r>
              <a:rPr lang="cs-CZ" sz="1800" dirty="0"/>
              <a:t>Grafická karta využívá svou vlastní paměť, jejíž rychlost zásadně ovlivňuje její výkon. </a:t>
            </a:r>
          </a:p>
          <a:p>
            <a:r>
              <a:rPr lang="cs-CZ" sz="1800" dirty="0"/>
              <a:t>Používají se paměti typu </a:t>
            </a:r>
            <a:r>
              <a:rPr lang="cs-CZ" sz="1800" b="1" dirty="0"/>
              <a:t>GDDR</a:t>
            </a:r>
            <a:r>
              <a:rPr lang="cs-CZ" sz="1800" dirty="0"/>
              <a:t> = </a:t>
            </a:r>
            <a:r>
              <a:rPr lang="cs-CZ" sz="1800" dirty="0" err="1"/>
              <a:t>Graphics</a:t>
            </a:r>
            <a:r>
              <a:rPr lang="cs-CZ" sz="1800" dirty="0"/>
              <a:t> DDR s kapacitou v řádu jednotek GB (obvykle 2 -16 GB)</a:t>
            </a:r>
          </a:p>
          <a:p>
            <a:r>
              <a:rPr lang="cs-CZ" sz="1800" dirty="0"/>
              <a:t>Čím větší je kapacita GDDR paměti, tím komplexnější grafická data do ní lze uložit (více podrobných textur, více připravených snímků, více geometrických dat objektů)</a:t>
            </a:r>
          </a:p>
          <a:p>
            <a:r>
              <a:rPr lang="cs-CZ" sz="1800" dirty="0"/>
              <a:t>Vyšší frekvence paměti umožňuje rychlejší přesun grafických dat</a:t>
            </a:r>
          </a:p>
          <a:p>
            <a:r>
              <a:rPr lang="cs-CZ" sz="1800" dirty="0"/>
              <a:t>Novou kategorii tvoří vrstvené paměti HBM, které jsou integrovány přímo do grafického chipu. Zatím jsou velmi drahé</a:t>
            </a:r>
          </a:p>
          <a:p>
            <a:endParaRPr lang="cs-CZ" sz="1800" dirty="0"/>
          </a:p>
        </p:txBody>
      </p:sp>
    </p:spTree>
    <p:extLst>
      <p:ext uri="{BB962C8B-B14F-4D97-AF65-F5344CB8AC3E}">
        <p14:creationId xmlns:p14="http://schemas.microsoft.com/office/powerpoint/2010/main" val="8598737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CA8C770-05CC-477D-A7E3-B9CBDE2A4643}"/>
              </a:ext>
            </a:extLst>
          </p:cNvPr>
          <p:cNvSpPr>
            <a:spLocks noGrp="1"/>
          </p:cNvSpPr>
          <p:nvPr>
            <p:ph type="title"/>
          </p:nvPr>
        </p:nvSpPr>
        <p:spPr/>
        <p:txBody>
          <a:bodyPr/>
          <a:lstStyle/>
          <a:p>
            <a:r>
              <a:rPr lang="cs-CZ" dirty="0"/>
              <a:t>Grafická karta - paměť</a:t>
            </a:r>
          </a:p>
        </p:txBody>
      </p:sp>
      <p:graphicFrame>
        <p:nvGraphicFramePr>
          <p:cNvPr id="4" name="Tabulka 3">
            <a:extLst>
              <a:ext uri="{FF2B5EF4-FFF2-40B4-BE49-F238E27FC236}">
                <a16:creationId xmlns:a16="http://schemas.microsoft.com/office/drawing/2014/main" id="{5DD6A65C-02A9-4932-8195-EEFC9E6947AC}"/>
              </a:ext>
            </a:extLst>
          </p:cNvPr>
          <p:cNvGraphicFramePr>
            <a:graphicFrameLocks noGrp="1"/>
          </p:cNvGraphicFramePr>
          <p:nvPr>
            <p:extLst>
              <p:ext uri="{D42A27DB-BD31-4B8C-83A1-F6EECF244321}">
                <p14:modId xmlns:p14="http://schemas.microsoft.com/office/powerpoint/2010/main" val="6560425"/>
              </p:ext>
            </p:extLst>
          </p:nvPr>
        </p:nvGraphicFramePr>
        <p:xfrm>
          <a:off x="539552" y="1754174"/>
          <a:ext cx="7543800" cy="3359518"/>
        </p:xfrm>
        <a:graphic>
          <a:graphicData uri="http://schemas.openxmlformats.org/drawingml/2006/table">
            <a:tbl>
              <a:tblPr/>
              <a:tblGrid>
                <a:gridCol w="1368152">
                  <a:extLst>
                    <a:ext uri="{9D8B030D-6E8A-4147-A177-3AD203B41FA5}">
                      <a16:colId xmlns:a16="http://schemas.microsoft.com/office/drawing/2014/main" val="1531416333"/>
                    </a:ext>
                  </a:extLst>
                </a:gridCol>
                <a:gridCol w="1656184">
                  <a:extLst>
                    <a:ext uri="{9D8B030D-6E8A-4147-A177-3AD203B41FA5}">
                      <a16:colId xmlns:a16="http://schemas.microsoft.com/office/drawing/2014/main" val="171784929"/>
                    </a:ext>
                  </a:extLst>
                </a:gridCol>
                <a:gridCol w="1368152">
                  <a:extLst>
                    <a:ext uri="{9D8B030D-6E8A-4147-A177-3AD203B41FA5}">
                      <a16:colId xmlns:a16="http://schemas.microsoft.com/office/drawing/2014/main" val="2916786954"/>
                    </a:ext>
                  </a:extLst>
                </a:gridCol>
                <a:gridCol w="1512168">
                  <a:extLst>
                    <a:ext uri="{9D8B030D-6E8A-4147-A177-3AD203B41FA5}">
                      <a16:colId xmlns:a16="http://schemas.microsoft.com/office/drawing/2014/main" val="3150274846"/>
                    </a:ext>
                  </a:extLst>
                </a:gridCol>
                <a:gridCol w="1639144">
                  <a:extLst>
                    <a:ext uri="{9D8B030D-6E8A-4147-A177-3AD203B41FA5}">
                      <a16:colId xmlns:a16="http://schemas.microsoft.com/office/drawing/2014/main" val="2247461417"/>
                    </a:ext>
                  </a:extLst>
                </a:gridCol>
              </a:tblGrid>
              <a:tr h="524993">
                <a:tc>
                  <a:txBody>
                    <a:bodyPr/>
                    <a:lstStyle/>
                    <a:p>
                      <a:r>
                        <a:rPr lang="cs-CZ" dirty="0"/>
                        <a:t>Typ</a:t>
                      </a:r>
                    </a:p>
                  </a:txBody>
                  <a:tcPr anchor="ctr">
                    <a:lnL>
                      <a:noFill/>
                    </a:lnL>
                    <a:lnR>
                      <a:noFill/>
                    </a:lnR>
                    <a:lnT>
                      <a:noFill/>
                    </a:lnT>
                    <a:lnB>
                      <a:noFill/>
                    </a:lnB>
                  </a:tcPr>
                </a:tc>
                <a:tc>
                  <a:txBody>
                    <a:bodyPr/>
                    <a:lstStyle/>
                    <a:p>
                      <a:pPr algn="ctr"/>
                      <a:r>
                        <a:rPr lang="cs-CZ" dirty="0"/>
                        <a:t>Frekvence</a:t>
                      </a:r>
                    </a:p>
                  </a:txBody>
                  <a:tcPr anchor="ctr">
                    <a:lnL>
                      <a:noFill/>
                    </a:lnL>
                    <a:lnR>
                      <a:noFill/>
                    </a:lnR>
                    <a:lnT>
                      <a:noFill/>
                    </a:lnT>
                    <a:lnB>
                      <a:noFill/>
                    </a:lnB>
                  </a:tcPr>
                </a:tc>
                <a:tc>
                  <a:txBody>
                    <a:bodyPr/>
                    <a:lstStyle/>
                    <a:p>
                      <a:pPr algn="ctr"/>
                      <a:r>
                        <a:rPr lang="cs-CZ" dirty="0"/>
                        <a:t>Přístupy/s</a:t>
                      </a:r>
                    </a:p>
                  </a:txBody>
                  <a:tcPr anchor="ctr">
                    <a:lnL>
                      <a:noFill/>
                    </a:lnL>
                    <a:lnR>
                      <a:noFill/>
                    </a:lnR>
                    <a:lnT>
                      <a:noFill/>
                    </a:lnT>
                    <a:lnB>
                      <a:noFill/>
                    </a:lnB>
                  </a:tcPr>
                </a:tc>
                <a:tc gridSpan="2">
                  <a:txBody>
                    <a:bodyPr/>
                    <a:lstStyle/>
                    <a:p>
                      <a:pPr algn="ctr"/>
                      <a:r>
                        <a:rPr lang="cs-CZ" dirty="0"/>
                        <a:t>Propustnost</a:t>
                      </a:r>
                    </a:p>
                  </a:txBody>
                  <a:tcPr anchor="ctr">
                    <a:lnL>
                      <a:noFill/>
                    </a:lnL>
                    <a:lnR>
                      <a:noFill/>
                    </a:lnR>
                    <a:lnT>
                      <a:noFill/>
                    </a:lnT>
                    <a:lnB>
                      <a:noFill/>
                    </a:lnB>
                  </a:tcPr>
                </a:tc>
                <a:tc hMerge="1">
                  <a:txBody>
                    <a:bodyPr/>
                    <a:lstStyle/>
                    <a:p>
                      <a:endParaRPr lang="cs-CZ"/>
                    </a:p>
                  </a:txBody>
                  <a:tcPr/>
                </a:tc>
                <a:extLst>
                  <a:ext uri="{0D108BD9-81ED-4DB2-BD59-A6C34878D82A}">
                    <a16:rowId xmlns:a16="http://schemas.microsoft.com/office/drawing/2014/main" val="579595905"/>
                  </a:ext>
                </a:extLst>
              </a:tr>
              <a:tr h="429753">
                <a:tc>
                  <a:txBody>
                    <a:bodyPr/>
                    <a:lstStyle/>
                    <a:p>
                      <a:r>
                        <a:rPr lang="cs-CZ" sz="1400" dirty="0"/>
                        <a:t>GDDR2</a:t>
                      </a:r>
                    </a:p>
                  </a:txBody>
                  <a:tcPr anchor="ctr">
                    <a:lnL>
                      <a:noFill/>
                    </a:lnL>
                    <a:lnR>
                      <a:noFill/>
                    </a:lnR>
                    <a:lnT>
                      <a:noFill/>
                    </a:lnT>
                    <a:lnB>
                      <a:noFill/>
                    </a:lnB>
                  </a:tcPr>
                </a:tc>
                <a:tc>
                  <a:txBody>
                    <a:bodyPr/>
                    <a:lstStyle/>
                    <a:p>
                      <a:pPr algn="r"/>
                      <a:r>
                        <a:rPr lang="cs-CZ" sz="1400"/>
                        <a:t>500 MHz</a:t>
                      </a:r>
                    </a:p>
                  </a:txBody>
                  <a:tcPr anchor="ctr">
                    <a:lnL>
                      <a:noFill/>
                    </a:lnL>
                    <a:lnR>
                      <a:noFill/>
                    </a:lnR>
                    <a:lnT>
                      <a:noFill/>
                    </a:lnT>
                    <a:lnB>
                      <a:noFill/>
                    </a:lnB>
                  </a:tcPr>
                </a:tc>
                <a:tc>
                  <a:txBody>
                    <a:bodyPr/>
                    <a:lstStyle/>
                    <a:p>
                      <a:pPr algn="r"/>
                      <a:r>
                        <a:rPr lang="cs-CZ" sz="1400" dirty="0"/>
                        <a:t>2 GT/s</a:t>
                      </a:r>
                    </a:p>
                  </a:txBody>
                  <a:tcPr anchor="ctr">
                    <a:lnL>
                      <a:noFill/>
                    </a:lnL>
                    <a:lnR>
                      <a:noFill/>
                    </a:lnR>
                    <a:lnT>
                      <a:noFill/>
                    </a:lnT>
                    <a:lnB>
                      <a:noFill/>
                    </a:lnB>
                  </a:tcPr>
                </a:tc>
                <a:tc>
                  <a:txBody>
                    <a:bodyPr/>
                    <a:lstStyle/>
                    <a:p>
                      <a:pPr algn="r"/>
                      <a:r>
                        <a:rPr lang="cs-CZ" sz="1400" dirty="0"/>
                        <a:t>128 </a:t>
                      </a:r>
                      <a:r>
                        <a:rPr lang="cs-CZ" sz="1400" dirty="0" err="1"/>
                        <a:t>Gbit</a:t>
                      </a:r>
                      <a:r>
                        <a:rPr lang="cs-CZ" sz="1400" dirty="0"/>
                        <a:t>/s</a:t>
                      </a:r>
                    </a:p>
                  </a:txBody>
                  <a:tcPr anchor="ctr">
                    <a:lnL>
                      <a:noFill/>
                    </a:lnL>
                    <a:lnR>
                      <a:noFill/>
                    </a:lnR>
                    <a:lnT>
                      <a:noFill/>
                    </a:lnT>
                    <a:lnB>
                      <a:noFill/>
                    </a:lnB>
                  </a:tcPr>
                </a:tc>
                <a:tc>
                  <a:txBody>
                    <a:bodyPr/>
                    <a:lstStyle/>
                    <a:p>
                      <a:pPr algn="r"/>
                      <a:r>
                        <a:rPr lang="cs-CZ" sz="1400"/>
                        <a:t>16.0 GB/s </a:t>
                      </a:r>
                    </a:p>
                  </a:txBody>
                  <a:tcPr anchor="ctr">
                    <a:lnL>
                      <a:noFill/>
                    </a:lnL>
                    <a:lnR>
                      <a:noFill/>
                    </a:lnR>
                    <a:lnT>
                      <a:noFill/>
                    </a:lnT>
                    <a:lnB>
                      <a:noFill/>
                    </a:lnB>
                  </a:tcPr>
                </a:tc>
                <a:extLst>
                  <a:ext uri="{0D108BD9-81ED-4DB2-BD59-A6C34878D82A}">
                    <a16:rowId xmlns:a16="http://schemas.microsoft.com/office/drawing/2014/main" val="1818069461"/>
                  </a:ext>
                </a:extLst>
              </a:tr>
              <a:tr h="299996">
                <a:tc>
                  <a:txBody>
                    <a:bodyPr/>
                    <a:lstStyle/>
                    <a:p>
                      <a:r>
                        <a:rPr lang="cs-CZ" sz="1400" dirty="0"/>
                        <a:t>GDDR3</a:t>
                      </a:r>
                    </a:p>
                  </a:txBody>
                  <a:tcPr anchor="ctr">
                    <a:lnL>
                      <a:noFill/>
                    </a:lnL>
                    <a:lnR>
                      <a:noFill/>
                    </a:lnR>
                    <a:lnT>
                      <a:noFill/>
                    </a:lnT>
                    <a:lnB>
                      <a:noFill/>
                    </a:lnB>
                  </a:tcPr>
                </a:tc>
                <a:tc>
                  <a:txBody>
                    <a:bodyPr/>
                    <a:lstStyle/>
                    <a:p>
                      <a:pPr algn="r"/>
                      <a:r>
                        <a:rPr lang="cs-CZ" sz="1400" dirty="0"/>
                        <a:t>625 MHz</a:t>
                      </a:r>
                    </a:p>
                  </a:txBody>
                  <a:tcPr anchor="ctr">
                    <a:lnL>
                      <a:noFill/>
                    </a:lnL>
                    <a:lnR>
                      <a:noFill/>
                    </a:lnR>
                    <a:lnT>
                      <a:noFill/>
                    </a:lnT>
                    <a:lnB>
                      <a:noFill/>
                    </a:lnB>
                  </a:tcPr>
                </a:tc>
                <a:tc>
                  <a:txBody>
                    <a:bodyPr/>
                    <a:lstStyle/>
                    <a:p>
                      <a:pPr algn="r"/>
                      <a:r>
                        <a:rPr lang="cs-CZ" sz="1400"/>
                        <a:t>2.5 GT/s</a:t>
                      </a:r>
                    </a:p>
                  </a:txBody>
                  <a:tcPr anchor="ctr">
                    <a:lnL>
                      <a:noFill/>
                    </a:lnL>
                    <a:lnR>
                      <a:noFill/>
                    </a:lnR>
                    <a:lnT>
                      <a:noFill/>
                    </a:lnT>
                    <a:lnB>
                      <a:noFill/>
                    </a:lnB>
                  </a:tcPr>
                </a:tc>
                <a:tc>
                  <a:txBody>
                    <a:bodyPr/>
                    <a:lstStyle/>
                    <a:p>
                      <a:pPr algn="r"/>
                      <a:r>
                        <a:rPr lang="cs-CZ" sz="1400" dirty="0"/>
                        <a:t>159 </a:t>
                      </a:r>
                      <a:r>
                        <a:rPr lang="cs-CZ" sz="1400" dirty="0" err="1"/>
                        <a:t>Gbit</a:t>
                      </a:r>
                      <a:r>
                        <a:rPr lang="cs-CZ" sz="1400" dirty="0"/>
                        <a:t>/s</a:t>
                      </a:r>
                    </a:p>
                  </a:txBody>
                  <a:tcPr anchor="ctr">
                    <a:lnL>
                      <a:noFill/>
                    </a:lnL>
                    <a:lnR>
                      <a:noFill/>
                    </a:lnR>
                    <a:lnT>
                      <a:noFill/>
                    </a:lnT>
                    <a:lnB>
                      <a:noFill/>
                    </a:lnB>
                  </a:tcPr>
                </a:tc>
                <a:tc>
                  <a:txBody>
                    <a:bodyPr/>
                    <a:lstStyle/>
                    <a:p>
                      <a:pPr algn="r"/>
                      <a:r>
                        <a:rPr lang="cs-CZ" sz="1400"/>
                        <a:t>19.9 GB/s </a:t>
                      </a:r>
                    </a:p>
                  </a:txBody>
                  <a:tcPr anchor="ctr">
                    <a:lnL>
                      <a:noFill/>
                    </a:lnL>
                    <a:lnR>
                      <a:noFill/>
                    </a:lnR>
                    <a:lnT>
                      <a:noFill/>
                    </a:lnT>
                    <a:lnB>
                      <a:noFill/>
                    </a:lnB>
                  </a:tcPr>
                </a:tc>
                <a:extLst>
                  <a:ext uri="{0D108BD9-81ED-4DB2-BD59-A6C34878D82A}">
                    <a16:rowId xmlns:a16="http://schemas.microsoft.com/office/drawing/2014/main" val="421215019"/>
                  </a:ext>
                </a:extLst>
              </a:tr>
              <a:tr h="524993">
                <a:tc>
                  <a:txBody>
                    <a:bodyPr/>
                    <a:lstStyle/>
                    <a:p>
                      <a:r>
                        <a:rPr lang="cs-CZ" sz="1400" dirty="0"/>
                        <a:t>GDDR4</a:t>
                      </a:r>
                    </a:p>
                  </a:txBody>
                  <a:tcPr anchor="ctr">
                    <a:lnL>
                      <a:noFill/>
                    </a:lnL>
                    <a:lnR>
                      <a:noFill/>
                    </a:lnR>
                    <a:lnT>
                      <a:noFill/>
                    </a:lnT>
                    <a:lnB>
                      <a:noFill/>
                    </a:lnB>
                  </a:tcPr>
                </a:tc>
                <a:tc>
                  <a:txBody>
                    <a:bodyPr/>
                    <a:lstStyle/>
                    <a:p>
                      <a:pPr algn="r"/>
                      <a:r>
                        <a:rPr lang="cs-CZ" sz="1400" dirty="0"/>
                        <a:t>275 MHz</a:t>
                      </a:r>
                    </a:p>
                  </a:txBody>
                  <a:tcPr anchor="ctr">
                    <a:lnL>
                      <a:noFill/>
                    </a:lnL>
                    <a:lnR>
                      <a:noFill/>
                    </a:lnR>
                    <a:lnT>
                      <a:noFill/>
                    </a:lnT>
                    <a:lnB>
                      <a:noFill/>
                    </a:lnB>
                  </a:tcPr>
                </a:tc>
                <a:tc>
                  <a:txBody>
                    <a:bodyPr/>
                    <a:lstStyle/>
                    <a:p>
                      <a:pPr algn="r"/>
                      <a:r>
                        <a:rPr lang="cs-CZ" sz="1400"/>
                        <a:t>2.2 GT/s</a:t>
                      </a:r>
                    </a:p>
                  </a:txBody>
                  <a:tcPr anchor="ctr">
                    <a:lnL>
                      <a:noFill/>
                    </a:lnL>
                    <a:lnR>
                      <a:noFill/>
                    </a:lnR>
                    <a:lnT>
                      <a:noFill/>
                    </a:lnT>
                    <a:lnB>
                      <a:noFill/>
                    </a:lnB>
                  </a:tcPr>
                </a:tc>
                <a:tc>
                  <a:txBody>
                    <a:bodyPr/>
                    <a:lstStyle/>
                    <a:p>
                      <a:pPr algn="r"/>
                      <a:r>
                        <a:rPr lang="cs-CZ" sz="1400" dirty="0"/>
                        <a:t>140.8 </a:t>
                      </a:r>
                      <a:r>
                        <a:rPr lang="cs-CZ" sz="1400" dirty="0" err="1"/>
                        <a:t>Gbit</a:t>
                      </a:r>
                      <a:r>
                        <a:rPr lang="cs-CZ" sz="1400" dirty="0"/>
                        <a:t>/s</a:t>
                      </a:r>
                    </a:p>
                  </a:txBody>
                  <a:tcPr anchor="ctr">
                    <a:lnL>
                      <a:noFill/>
                    </a:lnL>
                    <a:lnR>
                      <a:noFill/>
                    </a:lnR>
                    <a:lnT>
                      <a:noFill/>
                    </a:lnT>
                    <a:lnB>
                      <a:noFill/>
                    </a:lnB>
                  </a:tcPr>
                </a:tc>
                <a:tc>
                  <a:txBody>
                    <a:bodyPr/>
                    <a:lstStyle/>
                    <a:p>
                      <a:pPr algn="r"/>
                      <a:r>
                        <a:rPr lang="cs-CZ" sz="1400"/>
                        <a:t>17.6 GB/s </a:t>
                      </a:r>
                    </a:p>
                  </a:txBody>
                  <a:tcPr anchor="ctr">
                    <a:lnL>
                      <a:noFill/>
                    </a:lnL>
                    <a:lnR>
                      <a:noFill/>
                    </a:lnR>
                    <a:lnT>
                      <a:noFill/>
                    </a:lnT>
                    <a:lnB>
                      <a:noFill/>
                    </a:lnB>
                  </a:tcPr>
                </a:tc>
                <a:extLst>
                  <a:ext uri="{0D108BD9-81ED-4DB2-BD59-A6C34878D82A}">
                    <a16:rowId xmlns:a16="http://schemas.microsoft.com/office/drawing/2014/main" val="2043348005"/>
                  </a:ext>
                </a:extLst>
              </a:tr>
              <a:tr h="524993">
                <a:tc>
                  <a:txBody>
                    <a:bodyPr/>
                    <a:lstStyle/>
                    <a:p>
                      <a:r>
                        <a:rPr lang="cs-CZ" sz="1400" dirty="0"/>
                        <a:t>GDDR5</a:t>
                      </a:r>
                    </a:p>
                  </a:txBody>
                  <a:tcPr anchor="ctr">
                    <a:lnL>
                      <a:noFill/>
                    </a:lnL>
                    <a:lnR>
                      <a:noFill/>
                    </a:lnR>
                    <a:lnT>
                      <a:noFill/>
                    </a:lnT>
                    <a:lnB>
                      <a:noFill/>
                    </a:lnB>
                  </a:tcPr>
                </a:tc>
                <a:tc>
                  <a:txBody>
                    <a:bodyPr/>
                    <a:lstStyle/>
                    <a:p>
                      <a:pPr algn="r"/>
                      <a:r>
                        <a:rPr lang="cs-CZ" sz="1400"/>
                        <a:t>625–1000 MHz</a:t>
                      </a:r>
                    </a:p>
                  </a:txBody>
                  <a:tcPr anchor="ctr">
                    <a:lnL>
                      <a:noFill/>
                    </a:lnL>
                    <a:lnR>
                      <a:noFill/>
                    </a:lnR>
                    <a:lnT>
                      <a:noFill/>
                    </a:lnT>
                    <a:lnB>
                      <a:noFill/>
                    </a:lnB>
                  </a:tcPr>
                </a:tc>
                <a:tc>
                  <a:txBody>
                    <a:bodyPr/>
                    <a:lstStyle/>
                    <a:p>
                      <a:pPr algn="r"/>
                      <a:r>
                        <a:rPr lang="cs-CZ" sz="1400"/>
                        <a:t>5–8 GT/s</a:t>
                      </a:r>
                    </a:p>
                  </a:txBody>
                  <a:tcPr anchor="ctr">
                    <a:lnL>
                      <a:noFill/>
                    </a:lnL>
                    <a:lnR>
                      <a:noFill/>
                    </a:lnR>
                    <a:lnT>
                      <a:noFill/>
                    </a:lnT>
                    <a:lnB>
                      <a:noFill/>
                    </a:lnB>
                  </a:tcPr>
                </a:tc>
                <a:tc>
                  <a:txBody>
                    <a:bodyPr/>
                    <a:lstStyle/>
                    <a:p>
                      <a:pPr algn="r"/>
                      <a:r>
                        <a:rPr lang="cs-CZ" sz="1400"/>
                        <a:t>320–512 Gbit/s</a:t>
                      </a:r>
                    </a:p>
                  </a:txBody>
                  <a:tcPr anchor="ctr">
                    <a:lnL>
                      <a:noFill/>
                    </a:lnL>
                    <a:lnR>
                      <a:noFill/>
                    </a:lnR>
                    <a:lnT>
                      <a:noFill/>
                    </a:lnT>
                    <a:lnB>
                      <a:noFill/>
                    </a:lnB>
                  </a:tcPr>
                </a:tc>
                <a:tc>
                  <a:txBody>
                    <a:bodyPr/>
                    <a:lstStyle/>
                    <a:p>
                      <a:pPr algn="r"/>
                      <a:r>
                        <a:rPr lang="cs-CZ" sz="1400" dirty="0"/>
                        <a:t>40–64 GB/s </a:t>
                      </a:r>
                    </a:p>
                  </a:txBody>
                  <a:tcPr anchor="ctr">
                    <a:lnL>
                      <a:noFill/>
                    </a:lnL>
                    <a:lnR>
                      <a:noFill/>
                    </a:lnR>
                    <a:lnT>
                      <a:noFill/>
                    </a:lnT>
                    <a:lnB>
                      <a:noFill/>
                    </a:lnB>
                  </a:tcPr>
                </a:tc>
                <a:extLst>
                  <a:ext uri="{0D108BD9-81ED-4DB2-BD59-A6C34878D82A}">
                    <a16:rowId xmlns:a16="http://schemas.microsoft.com/office/drawing/2014/main" val="1381085990"/>
                  </a:ext>
                </a:extLst>
              </a:tr>
              <a:tr h="524993">
                <a:tc>
                  <a:txBody>
                    <a:bodyPr/>
                    <a:lstStyle/>
                    <a:p>
                      <a:r>
                        <a:rPr lang="cs-CZ" sz="1400" dirty="0"/>
                        <a:t>GDDR5X</a:t>
                      </a:r>
                    </a:p>
                  </a:txBody>
                  <a:tcPr anchor="ctr">
                    <a:lnL>
                      <a:noFill/>
                    </a:lnL>
                    <a:lnR>
                      <a:noFill/>
                    </a:lnR>
                    <a:lnT>
                      <a:noFill/>
                    </a:lnT>
                    <a:lnB>
                      <a:noFill/>
                    </a:lnB>
                  </a:tcPr>
                </a:tc>
                <a:tc>
                  <a:txBody>
                    <a:bodyPr/>
                    <a:lstStyle/>
                    <a:p>
                      <a:pPr algn="r"/>
                      <a:r>
                        <a:rPr lang="cs-CZ" sz="1400"/>
                        <a:t>625–875 MHz</a:t>
                      </a:r>
                    </a:p>
                  </a:txBody>
                  <a:tcPr anchor="ctr">
                    <a:lnL>
                      <a:noFill/>
                    </a:lnL>
                    <a:lnR>
                      <a:noFill/>
                    </a:lnR>
                    <a:lnT>
                      <a:noFill/>
                    </a:lnT>
                    <a:lnB>
                      <a:noFill/>
                    </a:lnB>
                  </a:tcPr>
                </a:tc>
                <a:tc>
                  <a:txBody>
                    <a:bodyPr/>
                    <a:lstStyle/>
                    <a:p>
                      <a:pPr algn="r"/>
                      <a:r>
                        <a:rPr lang="cs-CZ" sz="1400"/>
                        <a:t>10–12 GT/s</a:t>
                      </a:r>
                    </a:p>
                  </a:txBody>
                  <a:tcPr anchor="ctr">
                    <a:lnL>
                      <a:noFill/>
                    </a:lnL>
                    <a:lnR>
                      <a:noFill/>
                    </a:lnR>
                    <a:lnT>
                      <a:noFill/>
                    </a:lnT>
                    <a:lnB>
                      <a:noFill/>
                    </a:lnB>
                  </a:tcPr>
                </a:tc>
                <a:tc>
                  <a:txBody>
                    <a:bodyPr/>
                    <a:lstStyle/>
                    <a:p>
                      <a:pPr algn="r"/>
                      <a:r>
                        <a:rPr lang="cs-CZ" sz="1400"/>
                        <a:t>640–896 Gbit/s</a:t>
                      </a:r>
                    </a:p>
                  </a:txBody>
                  <a:tcPr anchor="ctr">
                    <a:lnL>
                      <a:noFill/>
                    </a:lnL>
                    <a:lnR>
                      <a:noFill/>
                    </a:lnR>
                    <a:lnT>
                      <a:noFill/>
                    </a:lnT>
                    <a:lnB>
                      <a:noFill/>
                    </a:lnB>
                  </a:tcPr>
                </a:tc>
                <a:tc>
                  <a:txBody>
                    <a:bodyPr/>
                    <a:lstStyle/>
                    <a:p>
                      <a:pPr algn="r"/>
                      <a:r>
                        <a:rPr lang="cs-CZ" sz="1400"/>
                        <a:t>80–112 GB/s </a:t>
                      </a:r>
                    </a:p>
                  </a:txBody>
                  <a:tcPr anchor="ctr">
                    <a:lnL>
                      <a:noFill/>
                    </a:lnL>
                    <a:lnR>
                      <a:noFill/>
                    </a:lnR>
                    <a:lnT>
                      <a:noFill/>
                    </a:lnT>
                    <a:lnB>
                      <a:noFill/>
                    </a:lnB>
                  </a:tcPr>
                </a:tc>
                <a:extLst>
                  <a:ext uri="{0D108BD9-81ED-4DB2-BD59-A6C34878D82A}">
                    <a16:rowId xmlns:a16="http://schemas.microsoft.com/office/drawing/2014/main" val="86308537"/>
                  </a:ext>
                </a:extLst>
              </a:tr>
              <a:tr h="524993">
                <a:tc>
                  <a:txBody>
                    <a:bodyPr/>
                    <a:lstStyle/>
                    <a:p>
                      <a:r>
                        <a:rPr lang="cs-CZ" sz="1400" dirty="0"/>
                        <a:t>GDDR6 </a:t>
                      </a:r>
                    </a:p>
                  </a:txBody>
                  <a:tcPr anchor="ctr">
                    <a:lnL>
                      <a:noFill/>
                    </a:lnL>
                    <a:lnR>
                      <a:noFill/>
                    </a:lnR>
                    <a:lnT>
                      <a:noFill/>
                    </a:lnT>
                    <a:lnB>
                      <a:noFill/>
                    </a:lnB>
                  </a:tcPr>
                </a:tc>
                <a:tc>
                  <a:txBody>
                    <a:bodyPr/>
                    <a:lstStyle/>
                    <a:p>
                      <a:pPr algn="r"/>
                      <a:r>
                        <a:rPr lang="cs-CZ" sz="1400" dirty="0"/>
                        <a:t>875–1000 MHz </a:t>
                      </a:r>
                    </a:p>
                  </a:txBody>
                  <a:tcPr anchor="ctr">
                    <a:lnL>
                      <a:noFill/>
                    </a:lnL>
                    <a:lnR>
                      <a:noFill/>
                    </a:lnR>
                    <a:lnT>
                      <a:noFill/>
                    </a:lnT>
                    <a:lnB>
                      <a:noFill/>
                    </a:lnB>
                  </a:tcPr>
                </a:tc>
                <a:tc>
                  <a:txBody>
                    <a:bodyPr/>
                    <a:lstStyle/>
                    <a:p>
                      <a:pPr algn="r"/>
                      <a:r>
                        <a:rPr lang="cs-CZ" sz="1400" dirty="0"/>
                        <a:t>14–16 GT/s </a:t>
                      </a:r>
                    </a:p>
                  </a:txBody>
                  <a:tcPr anchor="ctr">
                    <a:lnL>
                      <a:noFill/>
                    </a:lnL>
                    <a:lnR>
                      <a:noFill/>
                    </a:lnR>
                    <a:lnT>
                      <a:noFill/>
                    </a:lnT>
                    <a:lnB>
                      <a:noFill/>
                    </a:lnB>
                  </a:tcPr>
                </a:tc>
                <a:tc>
                  <a:txBody>
                    <a:bodyPr/>
                    <a:lstStyle/>
                    <a:p>
                      <a:pPr algn="r"/>
                      <a:r>
                        <a:rPr lang="cs-CZ" sz="1400" dirty="0"/>
                        <a:t>896–1024 </a:t>
                      </a:r>
                      <a:r>
                        <a:rPr lang="cs-CZ" sz="1400" dirty="0" err="1"/>
                        <a:t>Gbit</a:t>
                      </a:r>
                      <a:r>
                        <a:rPr lang="cs-CZ" sz="1400" dirty="0"/>
                        <a:t>/s </a:t>
                      </a:r>
                    </a:p>
                  </a:txBody>
                  <a:tcPr anchor="ctr">
                    <a:lnL>
                      <a:noFill/>
                    </a:lnL>
                    <a:lnR>
                      <a:noFill/>
                    </a:lnR>
                    <a:lnT>
                      <a:noFill/>
                    </a:lnT>
                    <a:lnB>
                      <a:noFill/>
                    </a:lnB>
                  </a:tcPr>
                </a:tc>
                <a:tc>
                  <a:txBody>
                    <a:bodyPr/>
                    <a:lstStyle/>
                    <a:p>
                      <a:pPr algn="r"/>
                      <a:r>
                        <a:rPr lang="cs-CZ" sz="1400" dirty="0"/>
                        <a:t>112–128 GB/s </a:t>
                      </a:r>
                    </a:p>
                  </a:txBody>
                  <a:tcPr anchor="ctr">
                    <a:lnL>
                      <a:noFill/>
                    </a:lnL>
                    <a:lnR>
                      <a:noFill/>
                    </a:lnR>
                    <a:lnT>
                      <a:noFill/>
                    </a:lnT>
                    <a:lnB>
                      <a:noFill/>
                    </a:lnB>
                  </a:tcPr>
                </a:tc>
                <a:extLst>
                  <a:ext uri="{0D108BD9-81ED-4DB2-BD59-A6C34878D82A}">
                    <a16:rowId xmlns:a16="http://schemas.microsoft.com/office/drawing/2014/main" val="3353507316"/>
                  </a:ext>
                </a:extLst>
              </a:tr>
            </a:tbl>
          </a:graphicData>
        </a:graphic>
      </p:graphicFrame>
    </p:spTree>
    <p:extLst>
      <p:ext uri="{BB962C8B-B14F-4D97-AF65-F5344CB8AC3E}">
        <p14:creationId xmlns:p14="http://schemas.microsoft.com/office/powerpoint/2010/main" val="2058587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4F2E79A-A063-4375-AB4D-89EF27E37E8A}"/>
              </a:ext>
            </a:extLst>
          </p:cNvPr>
          <p:cNvSpPr>
            <a:spLocks noGrp="1"/>
          </p:cNvSpPr>
          <p:nvPr>
            <p:ph type="title"/>
          </p:nvPr>
        </p:nvSpPr>
        <p:spPr/>
        <p:txBody>
          <a:bodyPr/>
          <a:lstStyle/>
          <a:p>
            <a:r>
              <a:rPr lang="cs-CZ" dirty="0"/>
              <a:t>Grafická karta – přetaktování a chlazení</a:t>
            </a:r>
          </a:p>
        </p:txBody>
      </p:sp>
      <p:sp>
        <p:nvSpPr>
          <p:cNvPr id="3" name="Zástupný obsah 2">
            <a:extLst>
              <a:ext uri="{FF2B5EF4-FFF2-40B4-BE49-F238E27FC236}">
                <a16:creationId xmlns:a16="http://schemas.microsoft.com/office/drawing/2014/main" id="{D79C1CEF-B339-4E02-A124-7F04C40D7FC8}"/>
              </a:ext>
            </a:extLst>
          </p:cNvPr>
          <p:cNvSpPr>
            <a:spLocks noGrp="1"/>
          </p:cNvSpPr>
          <p:nvPr>
            <p:ph idx="1"/>
          </p:nvPr>
        </p:nvSpPr>
        <p:spPr>
          <a:xfrm>
            <a:off x="441412" y="1484784"/>
            <a:ext cx="8379060" cy="5112568"/>
          </a:xfrm>
        </p:spPr>
        <p:txBody>
          <a:bodyPr/>
          <a:lstStyle/>
          <a:p>
            <a:r>
              <a:rPr lang="cs-CZ" sz="1500" dirty="0"/>
              <a:t>GPU grafické karty má výrobcem nastavenou nominální taktovací frekvenci</a:t>
            </a:r>
          </a:p>
          <a:p>
            <a:r>
              <a:rPr lang="cs-CZ" sz="1500" dirty="0"/>
              <a:t>Tato frekvence je nastavena tak, aby instalované chlazení zvládalo s rezervou kartu chladit</a:t>
            </a:r>
          </a:p>
          <a:p>
            <a:r>
              <a:rPr lang="cs-CZ" sz="1500" dirty="0"/>
              <a:t>Pokud se provádí pouze 2D akcelerace (např. přehrávání videa, posuv obrazu apod.), snižují grafické karty frekvenci a napětí GPU i pamětí  a automaticky se podtaktují</a:t>
            </a:r>
          </a:p>
          <a:p>
            <a:r>
              <a:rPr lang="cs-CZ" sz="1500" b="1" dirty="0"/>
              <a:t>Automatické přetaktování (</a:t>
            </a:r>
            <a:r>
              <a:rPr lang="cs-CZ" sz="1500" b="1" dirty="0" err="1"/>
              <a:t>Boost</a:t>
            </a:r>
            <a:r>
              <a:rPr lang="cs-CZ" sz="1500" b="1" dirty="0"/>
              <a:t>)</a:t>
            </a:r>
            <a:r>
              <a:rPr lang="cs-CZ" sz="1500" dirty="0"/>
              <a:t> se používá při požadavku na maximální výkon, kdy si grafická karta navyšuje frekvenci jádra sama.</a:t>
            </a:r>
          </a:p>
          <a:p>
            <a:r>
              <a:rPr lang="cs-CZ" sz="1500" dirty="0"/>
              <a:t>Většinu grafických karet lze přetaktovat pomocí aplikací přímo od výrobce nebo jiných specializovaných aplikací (ty obvykle dovolí více, ale nemusí to již být stabilní a vyžadují od uživatele odborné znalosti)</a:t>
            </a:r>
          </a:p>
          <a:p>
            <a:r>
              <a:rPr lang="cs-CZ" sz="1500" b="1" dirty="0"/>
              <a:t>TDP – </a:t>
            </a:r>
            <a:r>
              <a:rPr lang="cs-CZ" sz="1500" b="1" dirty="0" err="1"/>
              <a:t>Thermal</a:t>
            </a:r>
            <a:r>
              <a:rPr lang="cs-CZ" sz="1500" b="1" dirty="0"/>
              <a:t> design </a:t>
            </a:r>
            <a:r>
              <a:rPr lang="cs-CZ" sz="1500" b="1" dirty="0" err="1"/>
              <a:t>power</a:t>
            </a:r>
            <a:r>
              <a:rPr lang="cs-CZ" sz="1500" dirty="0"/>
              <a:t> je maximální spotřeba karty při provozu v reálných podmínkách, například při hraní her, zpracování 3D grafiky a podobně. Podle ní výrobci dimenzují chlazení.</a:t>
            </a:r>
          </a:p>
          <a:p>
            <a:r>
              <a:rPr lang="cs-CZ" sz="1500" dirty="0"/>
              <a:t>Méně výkonné grafické karty vystačí s pasivním chlazením (bez větráčku), které je tiché</a:t>
            </a:r>
          </a:p>
          <a:p>
            <a:r>
              <a:rPr lang="cs-CZ" sz="1500" dirty="0"/>
              <a:t>Středně výkonné grafické karty mají aktivní chlazení vlastním větráčkem. Ten obvykle není zapnutý stále, ale jen při zátěži a otáčky jsou obvykle regulovány podle teploty a hlučnost je pak kolísavá. </a:t>
            </a:r>
          </a:p>
          <a:p>
            <a:r>
              <a:rPr lang="cs-CZ" sz="1500" dirty="0"/>
              <a:t>Nejnáročnější grafické karty mohou vyžadovat vodní chlazení. Voda odvádí teplo 23x lépe než vzduch, ale takové chlazení je drahé, prostorově náročné a komplikované na instalaci.</a:t>
            </a:r>
          </a:p>
          <a:p>
            <a:endParaRPr lang="cs-CZ" sz="1500" dirty="0"/>
          </a:p>
        </p:txBody>
      </p:sp>
    </p:spTree>
    <p:extLst>
      <p:ext uri="{BB962C8B-B14F-4D97-AF65-F5344CB8AC3E}">
        <p14:creationId xmlns:p14="http://schemas.microsoft.com/office/powerpoint/2010/main" val="3798147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4C4714E-D99E-4CD5-BCE8-48CFF589320C}"/>
              </a:ext>
            </a:extLst>
          </p:cNvPr>
          <p:cNvSpPr>
            <a:spLocks noGrp="1"/>
          </p:cNvSpPr>
          <p:nvPr>
            <p:ph type="title"/>
          </p:nvPr>
        </p:nvSpPr>
        <p:spPr/>
        <p:txBody>
          <a:bodyPr/>
          <a:lstStyle/>
          <a:p>
            <a:r>
              <a:rPr lang="cs-CZ" dirty="0"/>
              <a:t>Grafické karty - připojení</a:t>
            </a:r>
          </a:p>
        </p:txBody>
      </p:sp>
      <p:sp>
        <p:nvSpPr>
          <p:cNvPr id="3" name="Zástupný obsah 2">
            <a:extLst>
              <a:ext uri="{FF2B5EF4-FFF2-40B4-BE49-F238E27FC236}">
                <a16:creationId xmlns:a16="http://schemas.microsoft.com/office/drawing/2014/main" id="{2A5F4085-4F28-458B-97B3-D895873C6751}"/>
              </a:ext>
            </a:extLst>
          </p:cNvPr>
          <p:cNvSpPr>
            <a:spLocks noGrp="1"/>
          </p:cNvSpPr>
          <p:nvPr>
            <p:ph idx="1"/>
          </p:nvPr>
        </p:nvSpPr>
        <p:spPr/>
        <p:txBody>
          <a:bodyPr/>
          <a:lstStyle/>
          <a:p>
            <a:r>
              <a:rPr lang="cs-CZ" sz="1800" dirty="0"/>
              <a:t>Moderní grafické karty se v počítači připojují do slotu sběrnice </a:t>
            </a:r>
            <a:r>
              <a:rPr lang="cs-CZ" sz="1800" b="1" dirty="0"/>
              <a:t>PCI-E x16 </a:t>
            </a:r>
            <a:r>
              <a:rPr lang="cs-CZ" sz="1800" dirty="0"/>
              <a:t>– většina dnes již vyžaduje </a:t>
            </a:r>
            <a:r>
              <a:rPr lang="cs-CZ" sz="1800" b="1" dirty="0"/>
              <a:t>PCI-E 3.0</a:t>
            </a:r>
            <a:r>
              <a:rPr lang="cs-CZ" sz="1800" dirty="0"/>
              <a:t>, se starší verzí sběrnice karta obvykle funguje také, ale může podstatně klesnout její výkon</a:t>
            </a:r>
          </a:p>
          <a:p>
            <a:r>
              <a:rPr lang="cs-CZ" sz="1800" dirty="0"/>
              <a:t>Méně výkonné karty se napájí přímo přes tuto sběrnici</a:t>
            </a:r>
          </a:p>
          <a:p>
            <a:r>
              <a:rPr lang="cs-CZ" sz="1800" dirty="0"/>
              <a:t>Výkonnější karty většinou vyžadují přídavné napájení (12V) přímo ze zdroje. </a:t>
            </a:r>
          </a:p>
          <a:p>
            <a:r>
              <a:rPr lang="cs-CZ" sz="1800" dirty="0"/>
              <a:t>V některých méně výkonných počítačových sestavách se s instalací grafické karty nepočítá a nebude možná z prostorových důvodů, zdroj nebude disponovat potřebnou napájecí linkou, nebo na zákl. desce zcela chybí slot PCI-E</a:t>
            </a:r>
          </a:p>
          <a:p>
            <a:r>
              <a:rPr lang="cs-CZ" sz="1800" dirty="0"/>
              <a:t>Konektory a linky pro připojení monitoru a přenos obrazového signálu jsme již probrali dříve</a:t>
            </a:r>
          </a:p>
          <a:p>
            <a:endParaRPr lang="cs-CZ" dirty="0"/>
          </a:p>
          <a:p>
            <a:endParaRPr lang="cs-CZ" dirty="0"/>
          </a:p>
        </p:txBody>
      </p:sp>
      <p:pic>
        <p:nvPicPr>
          <p:cNvPr id="5" name="Obrázek 4">
            <a:extLst>
              <a:ext uri="{FF2B5EF4-FFF2-40B4-BE49-F238E27FC236}">
                <a16:creationId xmlns:a16="http://schemas.microsoft.com/office/drawing/2014/main" id="{EBC64C9D-4BCE-44FD-B057-C40D962C2655}"/>
              </a:ext>
            </a:extLst>
          </p:cNvPr>
          <p:cNvPicPr>
            <a:picLocks noChangeAspect="1"/>
          </p:cNvPicPr>
          <p:nvPr/>
        </p:nvPicPr>
        <p:blipFill>
          <a:blip r:embed="rId2"/>
          <a:stretch>
            <a:fillRect/>
          </a:stretch>
        </p:blipFill>
        <p:spPr>
          <a:xfrm>
            <a:off x="251520" y="5439747"/>
            <a:ext cx="8640960" cy="1319103"/>
          </a:xfrm>
          <a:prstGeom prst="rect">
            <a:avLst/>
          </a:prstGeom>
        </p:spPr>
      </p:pic>
    </p:spTree>
    <p:extLst>
      <p:ext uri="{BB962C8B-B14F-4D97-AF65-F5344CB8AC3E}">
        <p14:creationId xmlns:p14="http://schemas.microsoft.com/office/powerpoint/2010/main" val="3443876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E84E188-F6EE-43AA-9C93-FCD3711DE2A2}"/>
              </a:ext>
            </a:extLst>
          </p:cNvPr>
          <p:cNvSpPr>
            <a:spLocks noGrp="1"/>
          </p:cNvSpPr>
          <p:nvPr>
            <p:ph type="title"/>
          </p:nvPr>
        </p:nvSpPr>
        <p:spPr/>
        <p:txBody>
          <a:bodyPr/>
          <a:lstStyle/>
          <a:p>
            <a:r>
              <a:rPr lang="cs-CZ" dirty="0"/>
              <a:t>Výpočetní výkon GPU</a:t>
            </a:r>
          </a:p>
        </p:txBody>
      </p:sp>
      <p:sp>
        <p:nvSpPr>
          <p:cNvPr id="3" name="Zástupný obsah 2">
            <a:extLst>
              <a:ext uri="{FF2B5EF4-FFF2-40B4-BE49-F238E27FC236}">
                <a16:creationId xmlns:a16="http://schemas.microsoft.com/office/drawing/2014/main" id="{FEC0D713-9651-4D29-BEA2-9F229A553BB3}"/>
              </a:ext>
            </a:extLst>
          </p:cNvPr>
          <p:cNvSpPr>
            <a:spLocks noGrp="1"/>
          </p:cNvSpPr>
          <p:nvPr>
            <p:ph idx="1"/>
          </p:nvPr>
        </p:nvSpPr>
        <p:spPr>
          <a:xfrm>
            <a:off x="457200" y="1719263"/>
            <a:ext cx="8435280" cy="4411662"/>
          </a:xfrm>
        </p:spPr>
        <p:txBody>
          <a:bodyPr/>
          <a:lstStyle/>
          <a:p>
            <a:r>
              <a:rPr lang="cs-CZ" sz="1600" dirty="0"/>
              <a:t>Výpočetní výkon grafických karet se značně liší</a:t>
            </a:r>
          </a:p>
          <a:p>
            <a:r>
              <a:rPr lang="cs-CZ" sz="1600" dirty="0"/>
              <a:t>Porovnávat výpočetní výkon podle udávaných technických parametrů (např. velikost paměti, počet stream procesorů) je nemožné</a:t>
            </a:r>
          </a:p>
          <a:p>
            <a:r>
              <a:rPr lang="cs-CZ" sz="1600" dirty="0"/>
              <a:t>Jediným smysluplným způsobem, jak vyjádřit a porovnat výkon grafického adapteru, je použití benchmarku</a:t>
            </a:r>
          </a:p>
          <a:p>
            <a:r>
              <a:rPr lang="cs-CZ" sz="1600" b="1" dirty="0">
                <a:effectLst/>
              </a:rPr>
              <a:t>Benchmark</a:t>
            </a:r>
            <a:r>
              <a:rPr lang="cs-CZ" sz="1600" dirty="0">
                <a:effectLst/>
              </a:rPr>
              <a:t> je v podstatě srovnávací zátěžový test</a:t>
            </a:r>
          </a:p>
          <a:p>
            <a:r>
              <a:rPr lang="cs-CZ" sz="1600" dirty="0"/>
              <a:t>Grafická karta se podrobí sadě standardizovaných náročných úkolů a měří se při tom, jak rychle je zvládá, za což jí je přiděleno skóre</a:t>
            </a:r>
          </a:p>
          <a:p>
            <a:r>
              <a:rPr lang="cs-CZ" sz="1600" dirty="0"/>
              <a:t>Čím vyšší </a:t>
            </a:r>
            <a:r>
              <a:rPr lang="cs-CZ" sz="1600" b="1" dirty="0"/>
              <a:t>skóre</a:t>
            </a:r>
            <a:r>
              <a:rPr lang="cs-CZ" sz="1600" dirty="0"/>
              <a:t>, tím vyššího výkonu karta dosahuje</a:t>
            </a:r>
          </a:p>
          <a:p>
            <a:r>
              <a:rPr lang="cs-CZ" sz="1600" dirty="0"/>
              <a:t>Nejčastěji používaným nástrojem pro měření výpočetního výkonu GPU je dnes </a:t>
            </a:r>
            <a:r>
              <a:rPr lang="cs-CZ" sz="1600" b="1" dirty="0"/>
              <a:t>3DMark</a:t>
            </a:r>
          </a:p>
          <a:p>
            <a:r>
              <a:rPr lang="cs-CZ" sz="1600" dirty="0"/>
              <a:t>Výsledné skóre nezáleží jen na GPU, ale je ovlivněno celkovou konfigurací počítačové sestavy</a:t>
            </a:r>
          </a:p>
        </p:txBody>
      </p:sp>
    </p:spTree>
    <p:extLst>
      <p:ext uri="{BB962C8B-B14F-4D97-AF65-F5344CB8AC3E}">
        <p14:creationId xmlns:p14="http://schemas.microsoft.com/office/powerpoint/2010/main" val="31630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EB4BB42-F193-41DF-9D5B-AAFCE04D29E3}"/>
              </a:ext>
            </a:extLst>
          </p:cNvPr>
          <p:cNvSpPr>
            <a:spLocks noGrp="1"/>
          </p:cNvSpPr>
          <p:nvPr>
            <p:ph type="title"/>
          </p:nvPr>
        </p:nvSpPr>
        <p:spPr/>
        <p:txBody>
          <a:bodyPr/>
          <a:lstStyle/>
          <a:p>
            <a:r>
              <a:rPr lang="cs-CZ" dirty="0"/>
              <a:t>Historie</a:t>
            </a:r>
          </a:p>
        </p:txBody>
      </p:sp>
      <p:sp>
        <p:nvSpPr>
          <p:cNvPr id="3" name="Zástupný obsah 2">
            <a:extLst>
              <a:ext uri="{FF2B5EF4-FFF2-40B4-BE49-F238E27FC236}">
                <a16:creationId xmlns:a16="http://schemas.microsoft.com/office/drawing/2014/main" id="{27A1085E-C316-447B-948A-318D9048E614}"/>
              </a:ext>
            </a:extLst>
          </p:cNvPr>
          <p:cNvSpPr>
            <a:spLocks noGrp="1"/>
          </p:cNvSpPr>
          <p:nvPr>
            <p:ph idx="1"/>
          </p:nvPr>
        </p:nvSpPr>
        <p:spPr>
          <a:xfrm>
            <a:off x="457200" y="1628800"/>
            <a:ext cx="8229600" cy="4411662"/>
          </a:xfrm>
        </p:spPr>
        <p:txBody>
          <a:bodyPr/>
          <a:lstStyle/>
          <a:p>
            <a:r>
              <a:rPr lang="cs-CZ" sz="1800" b="1" dirty="0"/>
              <a:t>Grafický režim </a:t>
            </a:r>
            <a:r>
              <a:rPr lang="cs-CZ" sz="1800" dirty="0"/>
              <a:t>– obsah obrazovky je vykreslen jako matice pixelů – obrazových bodů</a:t>
            </a:r>
          </a:p>
          <a:p>
            <a:r>
              <a:rPr lang="cs-CZ" sz="1800" b="1" dirty="0"/>
              <a:t>Pixel</a:t>
            </a:r>
            <a:r>
              <a:rPr lang="cs-CZ" sz="1800" dirty="0"/>
              <a:t> = </a:t>
            </a:r>
            <a:r>
              <a:rPr lang="cs-CZ" sz="1800" dirty="0" err="1"/>
              <a:t>picture</a:t>
            </a:r>
            <a:r>
              <a:rPr lang="cs-CZ" sz="1800" dirty="0"/>
              <a:t> element – obrazový bod</a:t>
            </a:r>
          </a:p>
          <a:p>
            <a:r>
              <a:rPr lang="cs-CZ" sz="1800" dirty="0"/>
              <a:t>Každý obrazový bod má určitou barvu</a:t>
            </a:r>
          </a:p>
          <a:p>
            <a:r>
              <a:rPr lang="cs-CZ" sz="1800" dirty="0"/>
              <a:t>Množství potřebné </a:t>
            </a:r>
            <a:r>
              <a:rPr lang="cs-CZ" sz="1800" dirty="0" err="1"/>
              <a:t>videopaměti</a:t>
            </a:r>
            <a:r>
              <a:rPr lang="cs-CZ" sz="1800" dirty="0"/>
              <a:t> se odvíjí od rozlišení obrazovky a barevné hloubky (počet bitů použitý pro zakódování barvy pixelu)</a:t>
            </a:r>
          </a:p>
          <a:p>
            <a:r>
              <a:rPr lang="cs-CZ" sz="1800" dirty="0"/>
              <a:t>Informace o pixelech jsou opět uložené v paměti postupně po jednotlivých řádcích</a:t>
            </a:r>
          </a:p>
          <a:p>
            <a:r>
              <a:rPr lang="cs-CZ" sz="1800" dirty="0"/>
              <a:t>V monochromatickém režimu pixel buď svítí nebo je zhasnutý</a:t>
            </a:r>
          </a:p>
          <a:p>
            <a:r>
              <a:rPr lang="cs-CZ" sz="1800" dirty="0"/>
              <a:t>V monochromatickém režimu stačí k uložení informace o každém pixelu jeden bit</a:t>
            </a:r>
          </a:p>
          <a:p>
            <a:endParaRPr lang="cs-CZ" sz="1800" dirty="0"/>
          </a:p>
          <a:p>
            <a:r>
              <a:rPr lang="cs-CZ" sz="1800" dirty="0"/>
              <a:t>Například při </a:t>
            </a:r>
            <a:r>
              <a:rPr lang="cs-CZ" sz="1800" b="1" dirty="0"/>
              <a:t>monochromatickém rozlišení 640x480 pixelů</a:t>
            </a:r>
            <a:r>
              <a:rPr lang="cs-CZ" sz="1800" dirty="0"/>
              <a:t> je potřeba uložit informaci o 640x480=307200 pixelech</a:t>
            </a:r>
          </a:p>
          <a:p>
            <a:r>
              <a:rPr lang="cs-CZ" sz="1800" dirty="0"/>
              <a:t>Informace o každém pixelu je uložena jedním bitem (1/0 = svítí/nesvítí) </a:t>
            </a:r>
          </a:p>
          <a:p>
            <a:r>
              <a:rPr lang="cs-CZ" sz="1800" dirty="0"/>
              <a:t>Obsah obrazovky se uloží jako 307200 bitů, tj </a:t>
            </a:r>
            <a:r>
              <a:rPr lang="cs-CZ" sz="1800" b="1" dirty="0"/>
              <a:t>38400 Bajtů</a:t>
            </a:r>
          </a:p>
          <a:p>
            <a:endParaRPr lang="cs-CZ" sz="2000" dirty="0"/>
          </a:p>
          <a:p>
            <a:endParaRPr lang="cs-CZ" dirty="0"/>
          </a:p>
          <a:p>
            <a:endParaRPr lang="cs-CZ" dirty="0"/>
          </a:p>
        </p:txBody>
      </p:sp>
    </p:spTree>
    <p:extLst>
      <p:ext uri="{BB962C8B-B14F-4D97-AF65-F5344CB8AC3E}">
        <p14:creationId xmlns:p14="http://schemas.microsoft.com/office/powerpoint/2010/main" val="41867289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2F59A61-F535-4599-9C5C-5F905F1280F8}"/>
              </a:ext>
            </a:extLst>
          </p:cNvPr>
          <p:cNvSpPr>
            <a:spLocks noGrp="1"/>
          </p:cNvSpPr>
          <p:nvPr>
            <p:ph type="title"/>
          </p:nvPr>
        </p:nvSpPr>
        <p:spPr/>
        <p:txBody>
          <a:bodyPr/>
          <a:lstStyle/>
          <a:p>
            <a:r>
              <a:rPr lang="cs-CZ" dirty="0"/>
              <a:t>Výpočetní výkon</a:t>
            </a:r>
          </a:p>
        </p:txBody>
      </p:sp>
      <p:sp>
        <p:nvSpPr>
          <p:cNvPr id="3" name="Zástupný obsah 2">
            <a:extLst>
              <a:ext uri="{FF2B5EF4-FFF2-40B4-BE49-F238E27FC236}">
                <a16:creationId xmlns:a16="http://schemas.microsoft.com/office/drawing/2014/main" id="{BE23B8A3-7727-45DC-B1F2-5F51F04C72DF}"/>
              </a:ext>
            </a:extLst>
          </p:cNvPr>
          <p:cNvSpPr>
            <a:spLocks noGrp="1"/>
          </p:cNvSpPr>
          <p:nvPr>
            <p:ph idx="1"/>
          </p:nvPr>
        </p:nvSpPr>
        <p:spPr/>
        <p:txBody>
          <a:bodyPr/>
          <a:lstStyle/>
          <a:p>
            <a:r>
              <a:rPr lang="cs-CZ" sz="1800" dirty="0"/>
              <a:t>Ukázka – srovnání </a:t>
            </a:r>
            <a:r>
              <a:rPr lang="cs-CZ" sz="1800" b="1" dirty="0"/>
              <a:t>3D Mark </a:t>
            </a:r>
            <a:r>
              <a:rPr lang="cs-CZ" sz="1800" b="1" dirty="0" err="1"/>
              <a:t>Score</a:t>
            </a:r>
            <a:r>
              <a:rPr lang="cs-CZ" sz="1800" b="1" dirty="0"/>
              <a:t> </a:t>
            </a:r>
            <a:r>
              <a:rPr lang="cs-CZ" sz="1800" dirty="0"/>
              <a:t>a cen několika běžných středně výkonných karet</a:t>
            </a:r>
            <a:r>
              <a:rPr lang="cs-CZ" dirty="0"/>
              <a:t> </a:t>
            </a:r>
          </a:p>
        </p:txBody>
      </p:sp>
      <p:pic>
        <p:nvPicPr>
          <p:cNvPr id="5" name="Obrázek 4">
            <a:extLst>
              <a:ext uri="{FF2B5EF4-FFF2-40B4-BE49-F238E27FC236}">
                <a16:creationId xmlns:a16="http://schemas.microsoft.com/office/drawing/2014/main" id="{48FE144B-BCD7-406C-850C-38075544A090}"/>
              </a:ext>
            </a:extLst>
          </p:cNvPr>
          <p:cNvPicPr>
            <a:picLocks noChangeAspect="1"/>
          </p:cNvPicPr>
          <p:nvPr/>
        </p:nvPicPr>
        <p:blipFill>
          <a:blip r:embed="rId2"/>
          <a:stretch>
            <a:fillRect/>
          </a:stretch>
        </p:blipFill>
        <p:spPr>
          <a:xfrm>
            <a:off x="733425" y="2866167"/>
            <a:ext cx="7677150" cy="3552825"/>
          </a:xfrm>
          <a:prstGeom prst="rect">
            <a:avLst/>
          </a:prstGeom>
        </p:spPr>
      </p:pic>
    </p:spTree>
    <p:extLst>
      <p:ext uri="{BB962C8B-B14F-4D97-AF65-F5344CB8AC3E}">
        <p14:creationId xmlns:p14="http://schemas.microsoft.com/office/powerpoint/2010/main" val="96603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adpis 1">
            <a:extLst>
              <a:ext uri="{FF2B5EF4-FFF2-40B4-BE49-F238E27FC236}">
                <a16:creationId xmlns:a16="http://schemas.microsoft.com/office/drawing/2014/main" id="{B08DB57A-D51A-41A7-A146-399EB0B1B0EC}"/>
              </a:ext>
            </a:extLst>
          </p:cNvPr>
          <p:cNvSpPr>
            <a:spLocks noGrp="1" noChangeArrowheads="1"/>
          </p:cNvSpPr>
          <p:nvPr>
            <p:ph type="title" idx="4294967295"/>
          </p:nvPr>
        </p:nvSpPr>
        <p:spPr/>
        <p:txBody>
          <a:bodyPr anchor="ctr"/>
          <a:lstStyle/>
          <a:p>
            <a:pPr eaLnBrk="1" hangingPunct="1"/>
            <a:r>
              <a:rPr lang="cs-CZ" altLang="cs-CZ" dirty="0"/>
              <a:t>Další vývoj?</a:t>
            </a:r>
          </a:p>
        </p:txBody>
      </p:sp>
      <p:sp>
        <p:nvSpPr>
          <p:cNvPr id="37891" name="Zástupný symbol pro obsah 2">
            <a:extLst>
              <a:ext uri="{FF2B5EF4-FFF2-40B4-BE49-F238E27FC236}">
                <a16:creationId xmlns:a16="http://schemas.microsoft.com/office/drawing/2014/main" id="{70A45866-71ED-4D6A-BDB4-FF6228C51689}"/>
              </a:ext>
            </a:extLst>
          </p:cNvPr>
          <p:cNvSpPr>
            <a:spLocks noGrp="1" noChangeArrowheads="1"/>
          </p:cNvSpPr>
          <p:nvPr>
            <p:ph idx="4294967295"/>
          </p:nvPr>
        </p:nvSpPr>
        <p:spPr>
          <a:xfrm>
            <a:off x="457200" y="1628800"/>
            <a:ext cx="8229600" cy="4411662"/>
          </a:xfrm>
        </p:spPr>
        <p:txBody>
          <a:bodyPr/>
          <a:lstStyle/>
          <a:p>
            <a:pPr eaLnBrk="1" hangingPunct="1"/>
            <a:r>
              <a:rPr lang="cs-CZ" altLang="cs-CZ" sz="1600" dirty="0"/>
              <a:t>Moderní </a:t>
            </a:r>
            <a:r>
              <a:rPr lang="cs-CZ" altLang="cs-CZ" sz="1600" dirty="0" err="1"/>
              <a:t>vícejádrové</a:t>
            </a:r>
            <a:r>
              <a:rPr lang="cs-CZ" altLang="cs-CZ" sz="1600" dirty="0"/>
              <a:t> mikroprocesory (architektura Intel </a:t>
            </a:r>
            <a:r>
              <a:rPr lang="cs-CZ" altLang="cs-CZ" sz="1600" dirty="0" err="1"/>
              <a:t>Core</a:t>
            </a:r>
            <a:r>
              <a:rPr lang="cs-CZ" altLang="cs-CZ" sz="1600" dirty="0"/>
              <a:t> počínaje </a:t>
            </a:r>
            <a:r>
              <a:rPr lang="cs-CZ" altLang="cs-CZ" sz="1600" dirty="0" err="1"/>
              <a:t>SandyBridge</a:t>
            </a:r>
            <a:r>
              <a:rPr lang="cs-CZ" altLang="cs-CZ" sz="1600" dirty="0"/>
              <a:t>) obsahují integrovanou jednotku </a:t>
            </a:r>
            <a:r>
              <a:rPr lang="cs-CZ" altLang="cs-CZ" sz="1600" b="1" dirty="0"/>
              <a:t>GPU</a:t>
            </a:r>
          </a:p>
          <a:p>
            <a:pPr eaLnBrk="1" hangingPunct="1"/>
            <a:r>
              <a:rPr lang="cs-CZ" altLang="cs-CZ" sz="1600" dirty="0"/>
              <a:t>Smysl má tam, kde nejde o grafický výkon, ale o </a:t>
            </a:r>
            <a:r>
              <a:rPr lang="cs-CZ" altLang="cs-CZ" sz="1600" b="1" dirty="0"/>
              <a:t>efektivitu a nízkou spotřebu a cenu</a:t>
            </a:r>
            <a:r>
              <a:rPr lang="cs-CZ" altLang="cs-CZ" sz="1600" dirty="0"/>
              <a:t> </a:t>
            </a:r>
          </a:p>
          <a:p>
            <a:pPr eaLnBrk="1" hangingPunct="1"/>
            <a:r>
              <a:rPr lang="cs-CZ" altLang="cs-CZ" sz="1600" dirty="0"/>
              <a:t>Umístění GPU do mikroprocesoru přineslo snížení spotřeby energie a rozměrů a zefektivnění komunikace (mezi CPU a GPU není pomalá sběrnice)</a:t>
            </a:r>
          </a:p>
          <a:p>
            <a:pPr eaLnBrk="1" hangingPunct="1"/>
            <a:r>
              <a:rPr lang="cs-CZ" altLang="cs-CZ" sz="1600" dirty="0"/>
              <a:t>Díky technologii </a:t>
            </a:r>
            <a:r>
              <a:rPr lang="cs-CZ" altLang="cs-CZ" sz="1600" b="1" dirty="0"/>
              <a:t>Turbo </a:t>
            </a:r>
            <a:r>
              <a:rPr lang="cs-CZ" altLang="cs-CZ" sz="1600" b="1" dirty="0" err="1"/>
              <a:t>Boost</a:t>
            </a:r>
            <a:r>
              <a:rPr lang="cs-CZ" altLang="cs-CZ" sz="1600" dirty="0"/>
              <a:t>  lze v případě potřeby vyššího výkonu grafiku přetaktovat na úkor procesoru a naopak</a:t>
            </a:r>
          </a:p>
          <a:p>
            <a:pPr eaLnBrk="1" hangingPunct="1"/>
            <a:endParaRPr lang="cs-CZ" altLang="cs-CZ" sz="1600" dirty="0"/>
          </a:p>
          <a:p>
            <a:pPr eaLnBrk="1" hangingPunct="1"/>
            <a:r>
              <a:rPr lang="cs-CZ" altLang="cs-CZ" sz="1600" dirty="0"/>
              <a:t>Počítače IBM  PC neměli vysoký výkon, ani výhodnou cenu, ale byl to ale stroj-stavebnice, který umožnil upravit konfiguraci podle potřeb zákazníka. Proto také zvítězil ve světě, který do té doby okupovaly stroje s pevně danou konfigurací</a:t>
            </a:r>
          </a:p>
          <a:p>
            <a:pPr eaLnBrk="1" hangingPunct="1"/>
            <a:r>
              <a:rPr lang="cs-CZ" altLang="cs-CZ" sz="1600" dirty="0"/>
              <a:t>Dnes se pomalu děje pravý opak</a:t>
            </a:r>
          </a:p>
          <a:p>
            <a:pPr eaLnBrk="1" hangingPunct="1"/>
            <a:r>
              <a:rPr lang="cs-CZ" altLang="cs-CZ" sz="1600" dirty="0"/>
              <a:t>do procesoru se nastěhovala část </a:t>
            </a:r>
            <a:r>
              <a:rPr lang="cs-CZ" altLang="cs-CZ" sz="1600" dirty="0" err="1"/>
              <a:t>chipsetu</a:t>
            </a:r>
            <a:r>
              <a:rPr lang="cs-CZ" altLang="cs-CZ" sz="1600" dirty="0"/>
              <a:t> a teď už i grafická „karta“. Časem se tam určitě objeví i paměťové čipy (nikoliv pouze </a:t>
            </a:r>
            <a:r>
              <a:rPr lang="cs-CZ" altLang="cs-CZ" sz="1600" dirty="0" err="1"/>
              <a:t>cache</a:t>
            </a:r>
            <a:r>
              <a:rPr lang="cs-CZ" altLang="cs-CZ" sz="1600" dirty="0"/>
              <a:t>) a třeba i veškerá rozhraní. </a:t>
            </a:r>
          </a:p>
          <a:p>
            <a:pPr eaLnBrk="1" hangingPunct="1"/>
            <a:r>
              <a:rPr lang="cs-CZ" altLang="cs-CZ" sz="1600" dirty="0"/>
              <a:t>SOC (</a:t>
            </a:r>
            <a:r>
              <a:rPr lang="cs-CZ" altLang="cs-CZ" sz="1600" dirty="0" err="1"/>
              <a:t>System</a:t>
            </a:r>
            <a:r>
              <a:rPr lang="cs-CZ" altLang="cs-CZ" sz="1600" dirty="0"/>
              <a:t>-on-a-Chip) bude mít určitě spoustu výhod: menší výrobní náklady, menší latence, menší spotřeba… Jen to už nebude konfigurovatelné zařízení (což byla řadu let základní vlastnost počítačů řady PC)</a:t>
            </a:r>
          </a:p>
        </p:txBody>
      </p:sp>
    </p:spTree>
  </p:cSld>
  <p:clrMapOvr>
    <a:masterClrMapping/>
  </p:clrMapOvr>
</p:sld>
</file>

<file path=ppt/theme/theme1.xml><?xml version="1.0" encoding="utf-8"?>
<a:theme xmlns:a="http://schemas.openxmlformats.org/drawingml/2006/main" name="Síť">
  <a:themeElements>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Síť">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íť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Síť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Síť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Síť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Síť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Síť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Síť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Síť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Síť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84CE8C14981BF4CBC493A3F7F132DCE" ma:contentTypeVersion="3" ma:contentTypeDescription="Vytvoří nový dokument" ma:contentTypeScope="" ma:versionID="e7bb9269e0f9b83dc4e984bcb7eca1eb">
  <xsd:schema xmlns:xsd="http://www.w3.org/2001/XMLSchema" xmlns:xs="http://www.w3.org/2001/XMLSchema" xmlns:p="http://schemas.microsoft.com/office/2006/metadata/properties" xmlns:ns2="c03aa7f5-da92-46be-bbd5-752e8d8cfb59" targetNamespace="http://schemas.microsoft.com/office/2006/metadata/properties" ma:root="true" ma:fieldsID="2d0dbfc017c6a72bf426d9c447f5ea16" ns2:_="">
    <xsd:import namespace="c03aa7f5-da92-46be-bbd5-752e8d8cfb5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aa7f5-da92-46be-bbd5-752e8d8cf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4A2719-E384-4B97-A630-41DA96645C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aa7f5-da92-46be-bbd5-752e8d8cf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ED7FB3-823E-4FDA-A807-23905F2F05A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B607B1D-C419-4E7E-825D-C230F8B9F8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2671</TotalTime>
  <Words>8047</Words>
  <Application>Microsoft Office PowerPoint</Application>
  <PresentationFormat>Předvádění na obrazovce (4:3)</PresentationFormat>
  <Paragraphs>918</Paragraphs>
  <Slides>91</Slides>
  <Notes>2</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91</vt:i4>
      </vt:variant>
    </vt:vector>
  </HeadingPairs>
  <TitlesOfParts>
    <vt:vector size="96" baseType="lpstr">
      <vt:lpstr>Arial</vt:lpstr>
      <vt:lpstr>Calibri</vt:lpstr>
      <vt:lpstr>Courier New</vt:lpstr>
      <vt:lpstr>Wingdings</vt:lpstr>
      <vt:lpstr>Síť</vt:lpstr>
      <vt:lpstr>Grafická karta</vt:lpstr>
      <vt:lpstr>Grafická karta</vt:lpstr>
      <vt:lpstr>Základní parametry</vt:lpstr>
      <vt:lpstr>Historie</vt:lpstr>
      <vt:lpstr>Historie</vt:lpstr>
      <vt:lpstr>Historie</vt:lpstr>
      <vt:lpstr>Historie</vt:lpstr>
      <vt:lpstr>Historie</vt:lpstr>
      <vt:lpstr>Historie</vt:lpstr>
      <vt:lpstr>Videopaměť</vt:lpstr>
      <vt:lpstr>Grafický režim</vt:lpstr>
      <vt:lpstr>Barvy</vt:lpstr>
      <vt:lpstr>Příklad</vt:lpstr>
      <vt:lpstr>Příklad</vt:lpstr>
      <vt:lpstr>Příklad</vt:lpstr>
      <vt:lpstr>Historie</vt:lpstr>
      <vt:lpstr>Prezentace aplikace PowerPoint</vt:lpstr>
      <vt:lpstr>Prezentace aplikace PowerPoint</vt:lpstr>
      <vt:lpstr>Historie</vt:lpstr>
      <vt:lpstr>Prezentace aplikace PowerPoint</vt:lpstr>
      <vt:lpstr>Prezentace aplikace PowerPoint</vt:lpstr>
      <vt:lpstr>Prezentace aplikace PowerPoint</vt:lpstr>
      <vt:lpstr>Historie</vt:lpstr>
      <vt:lpstr>Prezentace aplikace PowerPoint</vt:lpstr>
      <vt:lpstr>Prezentace aplikace PowerPoint</vt:lpstr>
      <vt:lpstr>Historie</vt:lpstr>
      <vt:lpstr>Historie</vt:lpstr>
      <vt:lpstr>Grafická akcelerace</vt:lpstr>
      <vt:lpstr>VGA</vt:lpstr>
      <vt:lpstr>VGA konektor</vt:lpstr>
      <vt:lpstr>VGA paleta – 256 barev</vt:lpstr>
      <vt:lpstr>VESA</vt:lpstr>
      <vt:lpstr>Standardizace</vt:lpstr>
      <vt:lpstr>SVGA</vt:lpstr>
      <vt:lpstr>TrueColor</vt:lpstr>
      <vt:lpstr>Grafická akcelerace</vt:lpstr>
      <vt:lpstr>2D akcelerace</vt:lpstr>
      <vt:lpstr>Grafická akcelerace</vt:lpstr>
      <vt:lpstr>2D akcelerace</vt:lpstr>
      <vt:lpstr>2D akcelerace</vt:lpstr>
      <vt:lpstr>2D akcelerace</vt:lpstr>
      <vt:lpstr>2D akcelerace</vt:lpstr>
      <vt:lpstr>2D akcelerace</vt:lpstr>
      <vt:lpstr>2D akcelerace</vt:lpstr>
      <vt:lpstr>2D akcelerace</vt:lpstr>
      <vt:lpstr>2D akcelerace</vt:lpstr>
      <vt:lpstr>2D akcelerace</vt:lpstr>
      <vt:lpstr>2D akcelerace</vt:lpstr>
      <vt:lpstr>2D akcelerace</vt:lpstr>
      <vt:lpstr>2D akcelerace - video</vt:lpstr>
      <vt:lpstr>GUI a grafický akcelerátor</vt:lpstr>
      <vt:lpstr>3D akcelerátory</vt:lpstr>
      <vt:lpstr>3D akcelerace</vt:lpstr>
      <vt:lpstr>3D akcelerace</vt:lpstr>
      <vt:lpstr>3D akcelerace</vt:lpstr>
      <vt:lpstr>3D akcelerace</vt:lpstr>
      <vt:lpstr>Rastrové textury</vt:lpstr>
      <vt:lpstr>Procedurální textury</vt:lpstr>
      <vt:lpstr>Mapování textury</vt:lpstr>
      <vt:lpstr>3D akcelerace</vt:lpstr>
      <vt:lpstr>3D akcelerace</vt:lpstr>
      <vt:lpstr>Základní pojmy</vt:lpstr>
      <vt:lpstr>3D akcelerátor</vt:lpstr>
      <vt:lpstr>3D akcelerace</vt:lpstr>
      <vt:lpstr>Grafický adapter a základní pojmy</vt:lpstr>
      <vt:lpstr>3D akcelerace</vt:lpstr>
      <vt:lpstr>3D akcelerátory</vt:lpstr>
      <vt:lpstr>3D akcelerátory</vt:lpstr>
      <vt:lpstr>3D akcelerátor</vt:lpstr>
      <vt:lpstr>3D akcelerátor</vt:lpstr>
      <vt:lpstr>3D akcelerace</vt:lpstr>
      <vt:lpstr>3D akcelerace</vt:lpstr>
      <vt:lpstr>Blok transform</vt:lpstr>
      <vt:lpstr>Blok lighting</vt:lpstr>
      <vt:lpstr>3D akcelerace</vt:lpstr>
      <vt:lpstr>Programovatelné akcelerátory</vt:lpstr>
      <vt:lpstr>Shader</vt:lpstr>
      <vt:lpstr>Prezentace aplikace PowerPoint</vt:lpstr>
      <vt:lpstr>Prezentace aplikace PowerPoint</vt:lpstr>
      <vt:lpstr>GPGPU</vt:lpstr>
      <vt:lpstr>CUDA</vt:lpstr>
      <vt:lpstr>CUDA</vt:lpstr>
      <vt:lpstr>OpenCL</vt:lpstr>
      <vt:lpstr>Paměť a uložení grafických dat v současnosti</vt:lpstr>
      <vt:lpstr>Grafická karta - paměť</vt:lpstr>
      <vt:lpstr>Grafická karta - paměť</vt:lpstr>
      <vt:lpstr>Grafická karta – přetaktování a chlazení</vt:lpstr>
      <vt:lpstr>Grafické karty - připojení</vt:lpstr>
      <vt:lpstr>Výpočetní výkon GPU</vt:lpstr>
      <vt:lpstr>Výpočetní výkon</vt:lpstr>
      <vt:lpstr>Další vývoj?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User</dc:creator>
  <cp:lastModifiedBy>Čermák Karel</cp:lastModifiedBy>
  <cp:revision>132</cp:revision>
  <dcterms:created xsi:type="dcterms:W3CDTF">2014-01-09T09:28:12Z</dcterms:created>
  <dcterms:modified xsi:type="dcterms:W3CDTF">2023-02-14T14:07:09Z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0x010100584CE8C14981BF4CBC493A3F7F132DCE</vt:lpwstr>
  </property>
</Properties>
</file>